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modernComment_100_3AF5DE65.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17_8C8253C8.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25_1A20CADF.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 id="2147483719" r:id="rId5"/>
  </p:sldMasterIdLst>
  <p:notesMasterIdLst>
    <p:notesMasterId r:id="rId32"/>
  </p:notesMasterIdLst>
  <p:handoutMasterIdLst>
    <p:handoutMasterId r:id="rId33"/>
  </p:handoutMasterIdLst>
  <p:sldIdLst>
    <p:sldId id="256" r:id="rId6"/>
    <p:sldId id="267" r:id="rId7"/>
    <p:sldId id="268" r:id="rId8"/>
    <p:sldId id="306" r:id="rId9"/>
    <p:sldId id="307" r:id="rId10"/>
    <p:sldId id="308" r:id="rId11"/>
    <p:sldId id="281" r:id="rId12"/>
    <p:sldId id="279" r:id="rId13"/>
    <p:sldId id="309" r:id="rId14"/>
    <p:sldId id="310" r:id="rId15"/>
    <p:sldId id="293" r:id="rId16"/>
    <p:sldId id="296" r:id="rId17"/>
    <p:sldId id="294" r:id="rId18"/>
    <p:sldId id="297" r:id="rId19"/>
    <p:sldId id="298" r:id="rId20"/>
    <p:sldId id="295" r:id="rId21"/>
    <p:sldId id="301" r:id="rId22"/>
    <p:sldId id="305" r:id="rId23"/>
    <p:sldId id="283" r:id="rId24"/>
    <p:sldId id="282" r:id="rId25"/>
    <p:sldId id="285" r:id="rId26"/>
    <p:sldId id="286" r:id="rId27"/>
    <p:sldId id="288" r:id="rId28"/>
    <p:sldId id="287" r:id="rId29"/>
    <p:sldId id="289" r:id="rId30"/>
    <p:sldId id="273" r:id="rId3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F07B12-FAE0-28AD-E538-EEDF72EBCEF7}" name="Noyan, Alican" initials="NA" userId="S::noyan.a@buas.nl::f2106684-872a-4b1d-b983-18c991c41330" providerId="AD"/>
  <p188:author id="{A9878740-8B24-E015-19E6-4C2DC5D6CC7C}" name="Bhushan, Nitin" initials="BN" userId="S::bhushan.n@buas.nl::b70ad1ac-80f8-452d-97e3-49086ae68978" providerId="AD"/>
  <p188:author id="{340C3EA1-4802-6F83-FF26-A8A3A773991A}" name="Heijligers, Bram" initials="HB" userId="S::heijligers.b@buas.nl::5cef929d-ecf9-4fca-bf12-bc5ee065fc99" providerId="AD"/>
  <p188:author id="{069542DF-FD5F-DFCE-64EB-70A6D63387E4}" name="Kozlova, Zhanna" initials="KZ" userId="S::kozlova.z@buas.nl::8d63d5a7-3991-4693-b13a-8e2a489aa35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46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1936DB-60E4-4C03-B27E-7BED8A5D727A}" v="307" dt="2023-04-07T13:44:48.477"/>
    <p1510:client id="{8B003C7A-A063-85F6-F312-60FF801D6020}" v="17" dt="2023-04-07T10:35:55.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61943" autoAdjust="0"/>
  </p:normalViewPr>
  <p:slideViewPr>
    <p:cSldViewPr snapToGrid="0">
      <p:cViewPr varScale="1">
        <p:scale>
          <a:sx n="41" d="100"/>
          <a:sy n="41" d="100"/>
        </p:scale>
        <p:origin x="1604" y="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8/10/relationships/authors" Target="author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comments/modernComment_100_3AF5DE65.xml><?xml version="1.0" encoding="utf-8"?>
<p188:cmLst xmlns:a="http://schemas.openxmlformats.org/drawingml/2006/main" xmlns:r="http://schemas.openxmlformats.org/officeDocument/2006/relationships" xmlns:p188="http://schemas.microsoft.com/office/powerpoint/2018/8/main">
  <p188:cm id="{A01A8BE2-E0AB-4125-9A4E-F4F91E9C11D0}" authorId="{A9878740-8B24-E015-19E6-4C2DC5D6CC7C}" status="resolved" created="2023-01-29T21:26:36.849" complete="100000">
    <pc:sldMkLst xmlns:pc="http://schemas.microsoft.com/office/powerpoint/2013/main/command">
      <pc:docMk/>
      <pc:sldMk cId="989191781" sldId="256"/>
    </pc:sldMkLst>
    <p188:replyLst>
      <p188:reply id="{84FEA443-7B5D-4B54-93CF-5525C3ABAF3D}" authorId="{340C3EA1-4802-6F83-FF26-A8A3A773991A}" created="2023-01-30T13:19:52.671">
        <p188:txBody>
          <a:bodyPr/>
          <a:lstStyle/>
          <a:p>
            <a:r>
              <a:rPr lang="nl-NL"/>
              <a:t>[@Blerck, Irene van] is still polishing the creative brief but you can find it here: https://adsai.buas.nl/Year1/BlockC/#project-based-learning---creative-brief
This is a template for their final hand-in. The problem statement is part of the AI-Canvas under opportunity in slide 4; otherwise we would have overlap</a:t>
            </a:r>
          </a:p>
        </p188:txBody>
      </p188:reply>
      <p188:reply id="{4CA52233-A0CF-4D7C-A5A5-175F9BA4B803}" authorId="{A9878740-8B24-E015-19E6-4C2DC5D6CC7C}" created="2023-01-30T13:47:14.367">
        <p188:txBody>
          <a:bodyPr/>
          <a:lstStyle/>
          <a:p>
            <a:r>
              <a:rPr lang="en-US"/>
              <a:t>ok, then I think I misunderstood the purpose of this document. Ignore my suggestions!</a:t>
            </a:r>
          </a:p>
        </p188:txBody>
      </p188:reply>
    </p188:replyLst>
    <p188:txBody>
      <a:bodyPr/>
      <a:lstStyle/>
      <a:p>
        <a:r>
          <a:rPr lang="en-US"/>
          <a:t>What is the project? I am missing a problem statement.</a:t>
        </a:r>
      </a:p>
    </p188:txBody>
  </p188:cm>
</p188:cmLst>
</file>

<file path=ppt/comments/modernComment_117_8C8253C8.xml><?xml version="1.0" encoding="utf-8"?>
<p188:cmLst xmlns:a="http://schemas.openxmlformats.org/drawingml/2006/main" xmlns:r="http://schemas.openxmlformats.org/officeDocument/2006/relationships" xmlns:p188="http://schemas.microsoft.com/office/powerpoint/2018/8/main">
  <p188:cm id="{E527FF69-2AE9-44D9-99D3-D48A16F637D5}" authorId="{A9878740-8B24-E015-19E6-4C2DC5D6CC7C}" status="resolved" created="2023-01-29T21:28:49.666" complete="100000">
    <ac:txMkLst xmlns:ac="http://schemas.microsoft.com/office/drawing/2013/main/command">
      <pc:docMk xmlns:pc="http://schemas.microsoft.com/office/powerpoint/2013/main/command"/>
      <pc:sldMk xmlns:pc="http://schemas.microsoft.com/office/powerpoint/2013/main/command" cId="2357351368" sldId="279"/>
      <ac:spMk id="3" creationId="{F36FCBD6-377B-C63F-1408-7F7A658C865E}"/>
      <ac:txMk cp="45" len="22">
        <ac:context len="68" hash="3573328679"/>
      </ac:txMk>
    </ac:txMkLst>
    <p188:pos x="1738923" y="664307"/>
    <p188:replyLst>
      <p188:reply id="{9271B818-69A8-46BF-8F1A-80D04CFF46F3}" authorId="{340C3EA1-4802-6F83-FF26-A8A3A773991A}" created="2023-01-30T13:26:48.011">
        <p188:txBody>
          <a:bodyPr/>
          <a:lstStyle/>
          <a:p>
            <a:r>
              <a:rPr lang="nl-NL"/>
              <a:t>Stems from the first week where they  generate their project idea and do a selection within the imsitu the dataset</a:t>
            </a:r>
          </a:p>
        </p188:txBody>
      </p188:reply>
      <p188:reply id="{8DEA7A2E-AC10-43DD-9F3D-6975A7F1AF2F}" authorId="{A9878740-8B24-E015-19E6-4C2DC5D6CC7C}" created="2023-01-30T13:49:42.903">
        <p188:txBody>
          <a:bodyPr/>
          <a:lstStyle/>
          <a:p>
            <a:r>
              <a:rPr lang="en-US"/>
              <a:t>makes sense now</a:t>
            </a:r>
          </a:p>
        </p188:txBody>
      </p188:reply>
    </p188:replyLst>
    <p188:txBody>
      <a:bodyPr/>
      <a:lstStyle/>
      <a:p>
        <a:r>
          <a:rPr lang="en-US"/>
          <a:t>not clear.</a:t>
        </a:r>
      </a:p>
    </p188:txBody>
  </p188:cm>
</p188:cmLst>
</file>

<file path=ppt/comments/modernComment_125_1A20CADF.xml><?xml version="1.0" encoding="utf-8"?>
<p188:cmLst xmlns:a="http://schemas.openxmlformats.org/drawingml/2006/main" xmlns:r="http://schemas.openxmlformats.org/officeDocument/2006/relationships" xmlns:p188="http://schemas.microsoft.com/office/powerpoint/2018/8/main">
  <p188:cm id="{A98C8D4C-A48D-4509-91EB-4860EAFB0E72}" authorId="{A9878740-8B24-E015-19E6-4C2DC5D6CC7C}" status="resolved" created="2023-01-29T21:30:15.121" complete="100000">
    <ac:txMkLst xmlns:ac="http://schemas.microsoft.com/office/drawing/2013/main/command">
      <pc:docMk xmlns:pc="http://schemas.microsoft.com/office/powerpoint/2013/main/command"/>
      <pc:sldMk xmlns:pc="http://schemas.microsoft.com/office/powerpoint/2013/main/command" cId="438356703" sldId="293"/>
      <ac:spMk id="4" creationId="{466E84BE-221A-928E-0894-D366C327620E}"/>
      <ac:txMk cp="5" len="9">
        <ac:context len="16" hash="580775436"/>
      </ac:txMk>
    </ac:txMkLst>
    <p188:pos x="3995615" y="234461"/>
    <p188:txBody>
      <a:bodyPr/>
      <a:lstStyle/>
      <a:p>
        <a:r>
          <a:rPr lang="en-US"/>
          <a:t>nice!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89D317E2-89CF-BF42-AE9F-1E591F3FE6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a:extLst>
              <a:ext uri="{FF2B5EF4-FFF2-40B4-BE49-F238E27FC236}">
                <a16:creationId xmlns:a16="http://schemas.microsoft.com/office/drawing/2014/main" id="{D34C057F-DD8E-3C49-A2E7-A6D6ECD66F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7569D-5793-854B-AD14-A4A92002595E}" type="datetimeFigureOut">
              <a:rPr lang="nl-NL" smtClean="0"/>
              <a:t>15-6-2023</a:t>
            </a:fld>
            <a:endParaRPr lang="nl-NL"/>
          </a:p>
        </p:txBody>
      </p:sp>
      <p:sp>
        <p:nvSpPr>
          <p:cNvPr id="4" name="Tijdelijke aanduiding voor voettekst 3">
            <a:extLst>
              <a:ext uri="{FF2B5EF4-FFF2-40B4-BE49-F238E27FC236}">
                <a16:creationId xmlns:a16="http://schemas.microsoft.com/office/drawing/2014/main" id="{0864519D-1C87-FD4B-B00A-2DA94782ED9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a:extLst>
              <a:ext uri="{FF2B5EF4-FFF2-40B4-BE49-F238E27FC236}">
                <a16:creationId xmlns:a16="http://schemas.microsoft.com/office/drawing/2014/main" id="{1A08F263-2994-7B4C-82A2-4CDFFA4B0E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4E908-F265-BD4B-9820-E8CE97EAAC27}" type="slidenum">
              <a:rPr lang="nl-NL" smtClean="0"/>
              <a:t>‹#›</a:t>
            </a:fld>
            <a:endParaRPr lang="nl-NL"/>
          </a:p>
        </p:txBody>
      </p:sp>
    </p:spTree>
    <p:extLst>
      <p:ext uri="{BB962C8B-B14F-4D97-AF65-F5344CB8AC3E}">
        <p14:creationId xmlns:p14="http://schemas.microsoft.com/office/powerpoint/2010/main" val="4472313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3FB1B7-C8F7-8843-BF43-280387B2B40F}" type="datetimeFigureOut">
              <a:rPr lang="nl-NL" smtClean="0"/>
              <a:t>15-6-2023</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nl-NL"/>
              <a:t>Tekststijl van het model bewerken
Tweede niveau
Derde niveau
Vierde niveau
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C5874-2264-DB45-A455-DDA96B8CCAE6}" type="slidenum">
              <a:rPr lang="nl-NL" smtClean="0"/>
              <a:t>‹#›</a:t>
            </a:fld>
            <a:endParaRPr lang="nl-NL"/>
          </a:p>
        </p:txBody>
      </p:sp>
    </p:spTree>
    <p:extLst>
      <p:ext uri="{BB962C8B-B14F-4D97-AF65-F5344CB8AC3E}">
        <p14:creationId xmlns:p14="http://schemas.microsoft.com/office/powerpoint/2010/main" val="335639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a:p>
        </p:txBody>
      </p:sp>
      <p:sp>
        <p:nvSpPr>
          <p:cNvPr id="4" name="Tijdelijke aanduiding voor dianummer 3"/>
          <p:cNvSpPr>
            <a:spLocks noGrp="1"/>
          </p:cNvSpPr>
          <p:nvPr>
            <p:ph type="sldNum" sz="quarter" idx="5"/>
          </p:nvPr>
        </p:nvSpPr>
        <p:spPr/>
        <p:txBody>
          <a:bodyPr/>
          <a:lstStyle/>
          <a:p>
            <a:fld id="{28FC5874-2264-DB45-A455-DDA96B8CCAE6}" type="slidenum">
              <a:rPr lang="nl-NL" smtClean="0"/>
              <a:t>1</a:t>
            </a:fld>
            <a:endParaRPr lang="nl-NL"/>
          </a:p>
        </p:txBody>
      </p:sp>
    </p:spTree>
    <p:extLst>
      <p:ext uri="{BB962C8B-B14F-4D97-AF65-F5344CB8AC3E}">
        <p14:creationId xmlns:p14="http://schemas.microsoft.com/office/powerpoint/2010/main" val="3862833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Open Sans"/>
                <a:ea typeface="Open Sans"/>
                <a:cs typeface="Open Sans"/>
              </a:rPr>
              <a:t>You have described your finalized model. Explain how you got here from the very first model you created. Describe a minimum of two iterations you did.</a:t>
            </a:r>
          </a:p>
          <a:p>
            <a:pPr marL="198755" indent="-198755"/>
            <a:endParaRPr lang="en-US" dirty="0">
              <a:latin typeface="Open Sans"/>
              <a:ea typeface="Open Sans"/>
              <a:cs typeface="Open Sans"/>
            </a:endParaRPr>
          </a:p>
          <a:p>
            <a:pPr marL="198755" indent="-198755"/>
            <a:r>
              <a:rPr lang="en-US" dirty="0">
                <a:latin typeface="Open Sans"/>
                <a:ea typeface="Open Sans"/>
                <a:cs typeface="Open Sans"/>
              </a:rPr>
              <a:t>On week 4, day 4, you learned 3 methods to tackle small datasets. Explain which one did you use and how it changed your model performance</a:t>
            </a:r>
            <a:endParaRPr lang="en-US" dirty="0">
              <a:ea typeface="Open Sans"/>
              <a:cs typeface="Open Sans"/>
            </a:endParaRPr>
          </a:p>
          <a:p>
            <a:pPr marL="198755" indent="-198755"/>
            <a:r>
              <a:rPr lang="en-US" dirty="0">
                <a:latin typeface="Open Sans"/>
                <a:ea typeface="Open Sans"/>
                <a:cs typeface="Open Sans"/>
              </a:rPr>
              <a:t>On week 5 you learned about error analysis and data iteration loop. Explain what you observed in the error analysis and how did you change the dataset as a result.</a:t>
            </a:r>
          </a:p>
          <a:p>
            <a:pPr marL="198755" indent="-198755"/>
            <a:r>
              <a:rPr lang="en-US" dirty="0">
                <a:latin typeface="Open Sans"/>
                <a:ea typeface="Open Sans"/>
                <a:cs typeface="Open Sans"/>
              </a:rPr>
              <a:t>And any other iteration you would like to describe.</a:t>
            </a:r>
            <a:endParaRPr lang="en-US" dirty="0">
              <a:ea typeface="Open Sans"/>
              <a:cs typeface="Open Sans"/>
            </a:endParaRPr>
          </a:p>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17</a:t>
            </a:fld>
            <a:endParaRPr lang="nl-NL"/>
          </a:p>
        </p:txBody>
      </p:sp>
    </p:spTree>
    <p:extLst>
      <p:ext uri="{BB962C8B-B14F-4D97-AF65-F5344CB8AC3E}">
        <p14:creationId xmlns:p14="http://schemas.microsoft.com/office/powerpoint/2010/main" val="1097289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dirty="0">
                <a:latin typeface="Open Sans"/>
                <a:ea typeface="Open Sans"/>
                <a:cs typeface="Calibri"/>
              </a:rPr>
              <a:t>ILO Mapping:</a:t>
            </a:r>
            <a:endParaRPr lang="en-GB" dirty="0">
              <a:latin typeface="Open Sans"/>
              <a:ea typeface="Open Sans"/>
              <a:cs typeface="Calibri"/>
            </a:endParaRPr>
          </a:p>
          <a:p>
            <a:pPr marL="198755" indent="-198755">
              <a:buFont typeface="Arial"/>
              <a:buChar char="•"/>
            </a:pPr>
            <a:r>
              <a:rPr lang="en-GB" dirty="0">
                <a:latin typeface="Open Sans"/>
                <a:ea typeface="Open Sans"/>
                <a:cs typeface="Calibri"/>
              </a:rPr>
              <a:t>(Partially) ‘Sufficient’, and ‘Good’ criteria of ILO 3.1.</a:t>
            </a:r>
          </a:p>
          <a:p>
            <a:pPr marL="198755" indent="-198755">
              <a:buNone/>
            </a:pPr>
            <a:r>
              <a:rPr lang="en-GB" b="1" dirty="0">
                <a:latin typeface="Open Sans"/>
                <a:ea typeface="Open Sans"/>
                <a:cs typeface="Open Sans"/>
              </a:rPr>
              <a:t>Requirements:</a:t>
            </a:r>
            <a:endParaRPr lang="en-GB" dirty="0">
              <a:latin typeface="Open Sans"/>
              <a:ea typeface="Open Sans"/>
              <a:cs typeface="Open Sans"/>
            </a:endParaRPr>
          </a:p>
          <a:p>
            <a:pPr marL="198755" indent="-198755">
              <a:buFont typeface="Arial"/>
              <a:buChar char="•"/>
            </a:pPr>
            <a:r>
              <a:rPr lang="en-GB" dirty="0">
                <a:latin typeface="Open Sans"/>
                <a:ea typeface="Open Sans"/>
                <a:cs typeface="Open Sans"/>
              </a:rPr>
              <a:t>Discuss the trade-off between accuracy and interpretability of your AI model (applied to the Creative Brief) </a:t>
            </a:r>
            <a:endParaRPr lang="en-GB" dirty="0">
              <a:ea typeface="Open Sans" panose="020B0606030504020204" pitchFamily="34" charset="0"/>
              <a:cs typeface="Open Sans" panose="020B0606030504020204" pitchFamily="34" charset="0"/>
            </a:endParaRPr>
          </a:p>
          <a:p>
            <a:pPr marL="198755" indent="-198755">
              <a:buFont typeface="Arial"/>
              <a:buChar char="•"/>
            </a:pPr>
            <a:r>
              <a:rPr lang="en-GB" dirty="0">
                <a:latin typeface="Open Sans"/>
                <a:ea typeface="Open Sans"/>
                <a:cs typeface="Open Sans"/>
              </a:rPr>
              <a:t>Develop an AI model that balances accuracy and interpretability (applied to the Creative Brief)</a:t>
            </a:r>
            <a:endParaRPr lang="en-GB" dirty="0">
              <a:ea typeface="Open Sans" panose="020B0606030504020204" pitchFamily="34" charset="0"/>
              <a:cs typeface="Open Sans" panose="020B0606030504020204" pitchFamily="34" charset="0"/>
            </a:endParaRPr>
          </a:p>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18</a:t>
            </a:fld>
            <a:endParaRPr lang="nl-NL"/>
          </a:p>
        </p:txBody>
      </p:sp>
    </p:spTree>
    <p:extLst>
      <p:ext uri="{BB962C8B-B14F-4D97-AF65-F5344CB8AC3E}">
        <p14:creationId xmlns:p14="http://schemas.microsoft.com/office/powerpoint/2010/main" val="2946129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20</a:t>
            </a:fld>
            <a:endParaRPr lang="nl-NL"/>
          </a:p>
        </p:txBody>
      </p:sp>
    </p:spTree>
    <p:extLst>
      <p:ext uri="{BB962C8B-B14F-4D97-AF65-F5344CB8AC3E}">
        <p14:creationId xmlns:p14="http://schemas.microsoft.com/office/powerpoint/2010/main" val="909292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is the computer vision algorithm embedded?</a:t>
            </a:r>
          </a:p>
          <a:p>
            <a:r>
              <a:rPr lang="en-US" dirty="0">
                <a:cs typeface="Calibri"/>
              </a:rPr>
              <a:t>What will the eventual algorithm detect and how?</a:t>
            </a:r>
          </a:p>
          <a:p>
            <a:r>
              <a:rPr lang="en-US" dirty="0">
                <a:cs typeface="Calibri"/>
              </a:rPr>
              <a:t>Will the algorithm be able to do more then demonstrated in the proof-of-concept?</a:t>
            </a:r>
            <a:endParaRPr lang="en-GB" dirty="0">
              <a:cs typeface="Calibri"/>
            </a:endParaRPr>
          </a:p>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21</a:t>
            </a:fld>
            <a:endParaRPr lang="nl-NL"/>
          </a:p>
        </p:txBody>
      </p:sp>
    </p:spTree>
    <p:extLst>
      <p:ext uri="{BB962C8B-B14F-4D97-AF65-F5344CB8AC3E}">
        <p14:creationId xmlns:p14="http://schemas.microsoft.com/office/powerpoint/2010/main" val="2390057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22</a:t>
            </a:fld>
            <a:endParaRPr lang="nl-NL"/>
          </a:p>
        </p:txBody>
      </p:sp>
    </p:spTree>
    <p:extLst>
      <p:ext uri="{BB962C8B-B14F-4D97-AF65-F5344CB8AC3E}">
        <p14:creationId xmlns:p14="http://schemas.microsoft.com/office/powerpoint/2010/main" val="2635383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24</a:t>
            </a:fld>
            <a:endParaRPr lang="nl-NL"/>
          </a:p>
        </p:txBody>
      </p:sp>
    </p:spTree>
    <p:extLst>
      <p:ext uri="{BB962C8B-B14F-4D97-AF65-F5344CB8AC3E}">
        <p14:creationId xmlns:p14="http://schemas.microsoft.com/office/powerpoint/2010/main" val="374851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3</a:t>
            </a:fld>
            <a:endParaRPr lang="nl-NL"/>
          </a:p>
        </p:txBody>
      </p:sp>
    </p:spTree>
    <p:extLst>
      <p:ext uri="{BB962C8B-B14F-4D97-AF65-F5344CB8AC3E}">
        <p14:creationId xmlns:p14="http://schemas.microsoft.com/office/powerpoint/2010/main" val="1428188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GB" b="0" i="0" dirty="0">
                <a:solidFill>
                  <a:srgbClr val="374151"/>
                </a:solidFill>
                <a:effectLst/>
                <a:latin typeface="+mn-lt"/>
              </a:rPr>
              <a:t> Age: consumers of all ages up until 30 are most likely to use the app as they are most likely to use an app while shopping.</a:t>
            </a:r>
          </a:p>
          <a:p>
            <a:pPr marL="171450" indent="-171450" algn="l">
              <a:buFont typeface="Arial" panose="020B0604020202020204" pitchFamily="34" charset="0"/>
              <a:buChar char="•"/>
            </a:pPr>
            <a:r>
              <a:rPr lang="en-GB" b="0" i="0" dirty="0">
                <a:solidFill>
                  <a:srgbClr val="374151"/>
                </a:solidFill>
                <a:effectLst/>
                <a:latin typeface="+mn-lt"/>
              </a:rPr>
              <a:t>Gender: this application is relevant to all genders.</a:t>
            </a:r>
          </a:p>
          <a:p>
            <a:pPr marL="171450" indent="-171450" algn="l">
              <a:buFont typeface="Arial" panose="020B0604020202020204" pitchFamily="34" charset="0"/>
              <a:buChar char="•"/>
            </a:pPr>
            <a:r>
              <a:rPr lang="en-GB" b="0" i="0" dirty="0">
                <a:solidFill>
                  <a:srgbClr val="374151"/>
                </a:solidFill>
                <a:effectLst/>
                <a:latin typeface="+mn-lt"/>
              </a:rPr>
              <a:t>Education: consumers with any level of education could benefit from this application.</a:t>
            </a:r>
          </a:p>
          <a:p>
            <a:pPr marL="171450" indent="-171450" algn="l">
              <a:buFont typeface="Arial" panose="020B0604020202020204" pitchFamily="34" charset="0"/>
              <a:buChar char="•"/>
            </a:pPr>
            <a:r>
              <a:rPr lang="en-GB" b="0" i="0" dirty="0">
                <a:solidFill>
                  <a:srgbClr val="374151"/>
                </a:solidFill>
                <a:effectLst/>
                <a:latin typeface="+mn-lt"/>
              </a:rPr>
              <a:t>Income: the application could be useful for consumers of all income levels, as bananas are a widely consumed fruit that is relatively affordable</a:t>
            </a:r>
          </a:p>
          <a:p>
            <a:pPr marL="171450" indent="-171450" algn="l">
              <a:buFont typeface="Arial" panose="020B0604020202020204" pitchFamily="34" charset="0"/>
              <a:buChar char="•"/>
            </a:pPr>
            <a:endParaRPr lang="en-GB" b="0" i="0" dirty="0">
              <a:solidFill>
                <a:srgbClr val="374151"/>
              </a:solidFill>
              <a:effectLst/>
              <a:latin typeface="+mn-lt"/>
            </a:endParaRPr>
          </a:p>
          <a:p>
            <a:pPr marL="171450" indent="-171450" algn="l">
              <a:buFont typeface="Arial" panose="020B0604020202020204" pitchFamily="34" charset="0"/>
              <a:buChar char="•"/>
            </a:pPr>
            <a:r>
              <a:rPr lang="en-GB" b="0" i="0" dirty="0">
                <a:solidFill>
                  <a:srgbClr val="374151"/>
                </a:solidFill>
                <a:effectLst/>
                <a:latin typeface="+mn-lt"/>
              </a:rPr>
              <a:t>Interests: health, food safety, and nutrition.</a:t>
            </a:r>
          </a:p>
          <a:p>
            <a:pPr marL="171450" indent="-171450" algn="l">
              <a:buFont typeface="Arial" panose="020B0604020202020204" pitchFamily="34" charset="0"/>
              <a:buChar char="•"/>
            </a:pPr>
            <a:r>
              <a:rPr lang="en-GB" b="0" i="0" dirty="0">
                <a:solidFill>
                  <a:srgbClr val="374151"/>
                </a:solidFill>
                <a:effectLst/>
                <a:latin typeface="+mn-lt"/>
              </a:rPr>
              <a:t>Personality traits: health-conscious, detail-oriented, and concerned about food waste.</a:t>
            </a:r>
          </a:p>
          <a:p>
            <a:pPr marL="171450" indent="-171450" algn="l">
              <a:buFont typeface="Arial" panose="020B0604020202020204" pitchFamily="34" charset="0"/>
              <a:buChar char="•"/>
            </a:pPr>
            <a:r>
              <a:rPr lang="en-GB" b="0" i="0" dirty="0">
                <a:solidFill>
                  <a:srgbClr val="374151"/>
                </a:solidFill>
                <a:effectLst/>
                <a:latin typeface="+mn-lt"/>
              </a:rPr>
              <a:t>Values: health, safety, and environmental responsibility.</a:t>
            </a:r>
          </a:p>
          <a:p>
            <a:pPr marL="171450" indent="-171450" algn="l">
              <a:buFont typeface="Arial" panose="020B0604020202020204" pitchFamily="34" charset="0"/>
              <a:buChar char="•"/>
            </a:pPr>
            <a:endParaRPr lang="en-GB" b="0" i="0" dirty="0">
              <a:solidFill>
                <a:srgbClr val="374151"/>
              </a:solidFill>
              <a:effectLst/>
              <a:latin typeface="+mn-lt"/>
            </a:endParaRPr>
          </a:p>
          <a:p>
            <a:pPr marL="171450" indent="-171450" algn="l">
              <a:buFont typeface="Arial" panose="020B0604020202020204" pitchFamily="34" charset="0"/>
              <a:buChar char="•"/>
            </a:pPr>
            <a:r>
              <a:rPr lang="en-GB" b="0" i="0" dirty="0">
                <a:solidFill>
                  <a:srgbClr val="374151"/>
                </a:solidFill>
                <a:effectLst/>
                <a:latin typeface="+mn-lt"/>
              </a:rPr>
              <a:t>Based on this analysis, the target audience for the consumers of this application would be health-conscious individuals of all ages, with an interest in food safety, nutrition, and environmental responsibility, who consume bananas frequently and are willing to use technology to make informed purchasing decisions.</a:t>
            </a:r>
          </a:p>
          <a:p>
            <a:pPr marL="171450" indent="-171450" algn="l">
              <a:buFont typeface="Arial" panose="020B0604020202020204" pitchFamily="34" charset="0"/>
              <a:buChar char="•"/>
            </a:pPr>
            <a:endParaRPr lang="en-GB" b="0" i="0" dirty="0">
              <a:solidFill>
                <a:srgbClr val="374151"/>
              </a:solidFill>
              <a:effectLst/>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NL" dirty="0">
              <a:latin typeface="+mn-lt"/>
            </a:endParaRPr>
          </a:p>
          <a:p>
            <a:pPr marL="171450" indent="-171450" algn="l">
              <a:buFont typeface="Arial" panose="020B0604020202020204" pitchFamily="34" charset="0"/>
              <a:buChar char="•"/>
            </a:pPr>
            <a:r>
              <a:rPr lang="en-GB" b="0" i="0" dirty="0">
                <a:solidFill>
                  <a:srgbClr val="374151"/>
                </a:solidFill>
                <a:effectLst/>
                <a:latin typeface="+mn-lt"/>
              </a:rPr>
              <a:t>Frequency of banana consumption: consumers who frequently consume bananas may be more likely to use this application.</a:t>
            </a:r>
          </a:p>
          <a:p>
            <a:pPr marL="171450" indent="-171450" algn="l">
              <a:buFont typeface="Arial" panose="020B0604020202020204" pitchFamily="34" charset="0"/>
              <a:buChar char="•"/>
            </a:pPr>
            <a:r>
              <a:rPr lang="en-GB" b="0" i="0" dirty="0">
                <a:solidFill>
                  <a:srgbClr val="374151"/>
                </a:solidFill>
                <a:effectLst/>
                <a:latin typeface="+mn-lt"/>
              </a:rPr>
              <a:t>Prior experience with spoiled bananas: consumers who have had negative experiences with spoiled bananas may be more motivated to use this application.</a:t>
            </a:r>
          </a:p>
          <a:p>
            <a:pPr marL="171450" indent="-171450" algn="l">
              <a:buFont typeface="Arial" panose="020B0604020202020204" pitchFamily="34" charset="0"/>
              <a:buChar char="•"/>
            </a:pPr>
            <a:r>
              <a:rPr lang="en-GB" b="0" i="0" dirty="0">
                <a:solidFill>
                  <a:srgbClr val="374151"/>
                </a:solidFill>
                <a:effectLst/>
                <a:latin typeface="+mn-lt"/>
              </a:rPr>
              <a:t>Willingness to use technology: consumers who are comfortable using mobile applications and technology to make purchasing decisions may be more likely to use this application.</a:t>
            </a:r>
          </a:p>
        </p:txBody>
      </p:sp>
      <p:sp>
        <p:nvSpPr>
          <p:cNvPr id="4" name="Slide Number Placeholder 3"/>
          <p:cNvSpPr>
            <a:spLocks noGrp="1"/>
          </p:cNvSpPr>
          <p:nvPr>
            <p:ph type="sldNum" sz="quarter" idx="5"/>
          </p:nvPr>
        </p:nvSpPr>
        <p:spPr/>
        <p:txBody>
          <a:bodyPr/>
          <a:lstStyle/>
          <a:p>
            <a:fld id="{28FC5874-2264-DB45-A455-DDA96B8CCAE6}" type="slidenum">
              <a:rPr lang="nl-NL" smtClean="0"/>
              <a:t>4</a:t>
            </a:fld>
            <a:endParaRPr lang="nl-NL"/>
          </a:p>
        </p:txBody>
      </p:sp>
    </p:spTree>
    <p:extLst>
      <p:ext uri="{BB962C8B-B14F-4D97-AF65-F5344CB8AC3E}">
        <p14:creationId xmlns:p14="http://schemas.microsoft.com/office/powerpoint/2010/main" val="604958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The idea for the application is to develop a machine learning model that can accurately classify whether a banana is spoiled or not based on its image. The application would allow users to take a picture of a banana with their mobile phone camera and receive a prompt response indicating whether the banana is safe to eat or not. The application would use a convolutional neural network (CNN) trained on a dataset of images of spoiled and unspoiled bananas to make the classification.</a:t>
            </a:r>
          </a:p>
          <a:p>
            <a:pPr algn="l"/>
            <a:r>
              <a:rPr lang="en-GB" b="0" i="0" dirty="0">
                <a:solidFill>
                  <a:srgbClr val="374151"/>
                </a:solidFill>
                <a:effectLst/>
                <a:latin typeface="Söhne"/>
              </a:rPr>
              <a:t>The primary goal of the application is to help consumers make informed decisions about the bananas they purchase and consume, with the aim of reducing food waste and promoting food safety. By quickly identifying spoiled bananas, consumers can avoid purchasing and consuming them, which can reduce the likelihood of foodborne illness and improve overall health. Additionally, the application could help reduce food waste by allowing consumers to identify spoiled bananas before they go bad and need to be discarded.</a:t>
            </a:r>
          </a:p>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6</a:t>
            </a:fld>
            <a:endParaRPr lang="nl-NL"/>
          </a:p>
        </p:txBody>
      </p:sp>
    </p:spTree>
    <p:extLst>
      <p:ext uri="{BB962C8B-B14F-4D97-AF65-F5344CB8AC3E}">
        <p14:creationId xmlns:p14="http://schemas.microsoft.com/office/powerpoint/2010/main" val="2828639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7</a:t>
            </a:fld>
            <a:endParaRPr lang="nl-NL"/>
          </a:p>
        </p:txBody>
      </p:sp>
    </p:spTree>
    <p:extLst>
      <p:ext uri="{BB962C8B-B14F-4D97-AF65-F5344CB8AC3E}">
        <p14:creationId xmlns:p14="http://schemas.microsoft.com/office/powerpoint/2010/main" val="191413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9</a:t>
            </a:fld>
            <a:endParaRPr lang="nl-NL"/>
          </a:p>
        </p:txBody>
      </p:sp>
    </p:spTree>
    <p:extLst>
      <p:ext uri="{BB962C8B-B14F-4D97-AF65-F5344CB8AC3E}">
        <p14:creationId xmlns:p14="http://schemas.microsoft.com/office/powerpoint/2010/main" val="900572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dirty="0">
                <a:solidFill>
                  <a:srgbClr val="569CD6"/>
                </a:solidFill>
                <a:effectLst/>
                <a:latin typeface="Consolas" panose="020B0609020204030204" pitchFamily="49" charset="0"/>
              </a:rPr>
              <a:t>Random guess </a:t>
            </a:r>
            <a:r>
              <a:rPr lang="en-GB" b="1" dirty="0" err="1">
                <a:solidFill>
                  <a:srgbClr val="569CD6"/>
                </a:solidFill>
                <a:effectLst/>
                <a:latin typeface="Consolas" panose="020B0609020204030204" pitchFamily="49" charset="0"/>
              </a:rPr>
              <a:t>accuracy:</a:t>
            </a:r>
            <a:r>
              <a:rPr lang="en-GB" b="0" dirty="0" err="1">
                <a:solidFill>
                  <a:srgbClr val="D4D4D4"/>
                </a:solidFill>
                <a:effectLst/>
                <a:latin typeface="Consolas" panose="020B0609020204030204" pitchFamily="49" charset="0"/>
              </a:rPr>
              <a:t>The</a:t>
            </a:r>
            <a:r>
              <a:rPr lang="en-GB" b="0" dirty="0">
                <a:solidFill>
                  <a:srgbClr val="D4D4D4"/>
                </a:solidFill>
                <a:effectLst/>
                <a:latin typeface="Consolas" panose="020B0609020204030204" pitchFamily="49" charset="0"/>
              </a:rPr>
              <a:t> random </a:t>
            </a:r>
            <a:r>
              <a:rPr lang="en-GB" b="0" dirty="0" err="1">
                <a:solidFill>
                  <a:srgbClr val="D4D4D4"/>
                </a:solidFill>
                <a:effectLst/>
                <a:latin typeface="Consolas" panose="020B0609020204030204" pitchFamily="49" charset="0"/>
              </a:rPr>
              <a:t>geus</a:t>
            </a:r>
            <a:r>
              <a:rPr lang="en-GB" b="0" dirty="0">
                <a:solidFill>
                  <a:srgbClr val="D4D4D4"/>
                </a:solidFill>
                <a:effectLst/>
                <a:latin typeface="Consolas" panose="020B0609020204030204" pitchFamily="49" charset="0"/>
              </a:rPr>
              <a:t> accuracy is 50% because is </a:t>
            </a:r>
            <a:r>
              <a:rPr lang="en-GB" b="0" dirty="0" err="1">
                <a:solidFill>
                  <a:srgbClr val="D4D4D4"/>
                </a:solidFill>
                <a:effectLst/>
                <a:latin typeface="Consolas" panose="020B0609020204030204" pitchFamily="49" charset="0"/>
              </a:rPr>
              <a:t>is</a:t>
            </a:r>
            <a:r>
              <a:rPr lang="en-GB" b="0" dirty="0">
                <a:solidFill>
                  <a:srgbClr val="D4D4D4"/>
                </a:solidFill>
                <a:effectLst/>
                <a:latin typeface="Consolas" panose="020B0609020204030204" pitchFamily="49" charset="0"/>
              </a:rPr>
              <a:t> a binary classification model ((1/2 = 0.5)*100% = 50%)</a:t>
            </a:r>
          </a:p>
          <a:p>
            <a:pPr marL="171450" indent="-171450">
              <a:buFont typeface="Arial" panose="020B0604020202020204" pitchFamily="34" charset="0"/>
              <a:buChar char="•"/>
            </a:pPr>
            <a:br>
              <a:rPr lang="en-GB" b="0" dirty="0">
                <a:solidFill>
                  <a:srgbClr val="D4D4D4"/>
                </a:solidFill>
                <a:effectLst/>
                <a:latin typeface="Consolas" panose="020B0609020204030204" pitchFamily="49" charset="0"/>
              </a:rPr>
            </a:br>
            <a:r>
              <a:rPr lang="en-GB" b="1" dirty="0">
                <a:solidFill>
                  <a:srgbClr val="569CD6"/>
                </a:solidFill>
                <a:effectLst/>
                <a:latin typeface="Consolas" panose="020B0609020204030204" pitchFamily="49" charset="0"/>
              </a:rPr>
              <a:t>Human-Level Performance accuracy:</a:t>
            </a:r>
            <a:r>
              <a:rPr lang="en-GB" b="0" dirty="0">
                <a:solidFill>
                  <a:srgbClr val="D4D4D4"/>
                </a:solidFill>
                <a:effectLst/>
                <a:latin typeface="Consolas" panose="020B0609020204030204" pitchFamily="49" charset="0"/>
              </a:rPr>
              <a:t> </a:t>
            </a:r>
            <a:r>
              <a:rPr lang="en-GB" b="0" dirty="0">
                <a:solidFill>
                  <a:srgbClr val="D4D4D4"/>
                </a:solidFill>
                <a:effectLst/>
                <a:highlight>
                  <a:srgbClr val="00FFFF"/>
                </a:highlight>
                <a:latin typeface="Consolas" panose="020B0609020204030204" pitchFamily="49" charset="0"/>
              </a:rPr>
              <a:t>74.6%</a:t>
            </a:r>
            <a:r>
              <a:rPr lang="en-GB" b="0" dirty="0">
                <a:solidFill>
                  <a:srgbClr val="D4D4D4"/>
                </a:solidFill>
                <a:effectLst/>
                <a:latin typeface="Consolas" panose="020B0609020204030204" pitchFamily="49" charset="0"/>
              </a:rPr>
              <a:t>. This is expected that people will get high accuracies, but what let them down was that they thought the unripe </a:t>
            </a:r>
            <a:r>
              <a:rPr lang="en-GB" b="0" dirty="0" err="1">
                <a:solidFill>
                  <a:srgbClr val="D4D4D4"/>
                </a:solidFill>
                <a:effectLst/>
                <a:latin typeface="Consolas" panose="020B0609020204030204" pitchFamily="49" charset="0"/>
              </a:rPr>
              <a:t>bannanas</a:t>
            </a:r>
            <a:r>
              <a:rPr lang="en-GB" b="0" dirty="0">
                <a:solidFill>
                  <a:srgbClr val="D4D4D4"/>
                </a:solidFill>
                <a:effectLst/>
                <a:latin typeface="Consolas" panose="020B0609020204030204" pitchFamily="49" charset="0"/>
              </a:rPr>
              <a:t> were also spoiled.</a:t>
            </a:r>
          </a:p>
          <a:p>
            <a:pPr marL="171450" indent="-171450">
              <a:buFont typeface="Arial" panose="020B0604020202020204" pitchFamily="34" charset="0"/>
              <a:buChar char="•"/>
            </a:pPr>
            <a:br>
              <a:rPr lang="en-GB" b="0" dirty="0">
                <a:solidFill>
                  <a:srgbClr val="D4D4D4"/>
                </a:solidFill>
                <a:effectLst/>
                <a:latin typeface="Consolas" panose="020B0609020204030204" pitchFamily="49" charset="0"/>
              </a:rPr>
            </a:br>
            <a:r>
              <a:rPr lang="en-GB" b="1" dirty="0">
                <a:solidFill>
                  <a:srgbClr val="569CD6"/>
                </a:solidFill>
                <a:effectLst/>
                <a:latin typeface="Consolas" panose="020B0609020204030204" pitchFamily="49" charset="0"/>
              </a:rPr>
              <a:t>Multilayer Perceptron accuracy:</a:t>
            </a:r>
            <a:r>
              <a:rPr lang="en-GB" b="0" dirty="0">
                <a:solidFill>
                  <a:srgbClr val="D4D4D4"/>
                </a:solidFill>
                <a:effectLst/>
                <a:latin typeface="Consolas" panose="020B0609020204030204" pitchFamily="49" charset="0"/>
              </a:rPr>
              <a:t> 78.9%. My model got an accuracy of 78.9% after data augmentation and collecting more data.</a:t>
            </a:r>
          </a:p>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11</a:t>
            </a:fld>
            <a:endParaRPr lang="nl-NL"/>
          </a:p>
        </p:txBody>
      </p:sp>
    </p:spTree>
    <p:extLst>
      <p:ext uri="{BB962C8B-B14F-4D97-AF65-F5344CB8AC3E}">
        <p14:creationId xmlns:p14="http://schemas.microsoft.com/office/powerpoint/2010/main" val="3769057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98755" indent="-198755">
              <a:buFont typeface="Arial" panose="020B0604020202020204" pitchFamily="34" charset="0"/>
              <a:buChar char="•"/>
            </a:pPr>
            <a:r>
              <a:rPr lang="en-GB" b="1" i="0" dirty="0">
                <a:solidFill>
                  <a:srgbClr val="374151"/>
                </a:solidFill>
                <a:effectLst/>
                <a:latin typeface="Söhne"/>
              </a:rPr>
              <a:t>Binary </a:t>
            </a:r>
            <a:r>
              <a:rPr lang="en-GB" b="1" i="0" dirty="0" err="1">
                <a:solidFill>
                  <a:srgbClr val="374151"/>
                </a:solidFill>
                <a:effectLst/>
                <a:latin typeface="Söhne"/>
              </a:rPr>
              <a:t>crossentropy</a:t>
            </a:r>
            <a:r>
              <a:rPr lang="en-GB" b="0" i="0" dirty="0">
                <a:solidFill>
                  <a:srgbClr val="374151"/>
                </a:solidFill>
                <a:effectLst/>
                <a:latin typeface="Söhne"/>
              </a:rPr>
              <a:t>: This is a common loss function used for binary classification problems. It measures the difference between the predicted probability distribution and the actual probability distribution. It is calculated as the negative logarithm of the predicted probability for the true class.</a:t>
            </a:r>
            <a:r>
              <a:rPr lang="en-US" dirty="0">
                <a:latin typeface="Open Sans"/>
                <a:ea typeface="Open Sans"/>
                <a:cs typeface="Open Sans"/>
              </a:rPr>
              <a:t>Which optimizer and learning rate is used and why?</a:t>
            </a:r>
          </a:p>
          <a:p>
            <a:pPr marL="198755" indent="-198755"/>
            <a:endParaRPr lang="en-US" dirty="0">
              <a:ea typeface="Open Sans" panose="020B0606030504020204" pitchFamily="34" charset="0"/>
              <a:cs typeface="Open Sans" panose="020B0606030504020204" pitchFamily="34" charset="0"/>
            </a:endParaRPr>
          </a:p>
          <a:p>
            <a:pPr marL="198755" indent="-198755"/>
            <a:r>
              <a:rPr lang="en-US" dirty="0">
                <a:latin typeface="Open Sans"/>
                <a:ea typeface="Open Sans"/>
                <a:cs typeface="Open Sans"/>
              </a:rPr>
              <a:t>Plot &amp; interpret learning curves</a:t>
            </a:r>
          </a:p>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14</a:t>
            </a:fld>
            <a:endParaRPr lang="nl-NL"/>
          </a:p>
        </p:txBody>
      </p:sp>
    </p:spTree>
    <p:extLst>
      <p:ext uri="{BB962C8B-B14F-4D97-AF65-F5344CB8AC3E}">
        <p14:creationId xmlns:p14="http://schemas.microsoft.com/office/powerpoint/2010/main" val="1222275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28FC5874-2264-DB45-A455-DDA96B8CCAE6}" type="slidenum">
              <a:rPr lang="nl-NL" smtClean="0"/>
              <a:t>16</a:t>
            </a:fld>
            <a:endParaRPr lang="nl-NL"/>
          </a:p>
        </p:txBody>
      </p:sp>
    </p:spTree>
    <p:extLst>
      <p:ext uri="{BB962C8B-B14F-4D97-AF65-F5344CB8AC3E}">
        <p14:creationId xmlns:p14="http://schemas.microsoft.com/office/powerpoint/2010/main" val="1240274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A6C8C274-345F-C24F-B914-9D57A4FC4BF7}"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21714646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C85429B-7EB3-084A-A4F2-852F584DF39D}"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26459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ISURE EVEN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6B00DB6-5B71-E84F-BC2E-BED7F0E7F3EC}"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434556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GIST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FD12A8D7-D751-9541-9AE7-BF53D0FEBC02}"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8567368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448D5C6B-2343-F24D-8098-49B80807734D}"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168863102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URIS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1503BD7-7D4E-034E-A73D-34A96F7C2B9E}"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30506142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WN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CE4CE7ED-B6C7-5F49-A328-1F510803E59C}"/>
              </a:ext>
            </a:extLst>
          </p:cNvPr>
          <p:cNvSpPr>
            <a:spLocks noGrp="1"/>
          </p:cNvSpPr>
          <p:nvPr>
            <p:ph type="pic" sz="quarter" idx="15"/>
          </p:nvPr>
        </p:nvSpPr>
        <p:spPr>
          <a:xfrm>
            <a:off x="682625" y="0"/>
            <a:ext cx="11509375" cy="5457825"/>
          </a:xfrm>
          <a:solidFill>
            <a:schemeClr val="bg1">
              <a:alpha val="0"/>
            </a:schemeClr>
          </a:solidFill>
        </p:spPr>
        <p:txBody>
          <a:bodyPr tIns="1080000"/>
          <a:lstStyle>
            <a:lvl1pPr algn="ctr">
              <a:defRPr>
                <a:solidFill>
                  <a:schemeClr val="bg1"/>
                </a:solidFill>
              </a:defRPr>
            </a:lvl1pPr>
          </a:lstStyle>
          <a:p>
            <a:r>
              <a:rPr lang="en-US"/>
              <a:t>Click icon to add picture</a:t>
            </a:r>
            <a:endParaRPr lang="nl-NL"/>
          </a:p>
        </p:txBody>
      </p:sp>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9B625D9-B9EE-6E45-88E2-4D1C6CB4222C}"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48101355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UB 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7ECE7121-FBD5-B04C-9051-955FACEB8C14}"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8"/>
            <a:ext cx="11144920" cy="3735895"/>
          </a:xfrm>
          <a:prstGeom prst="rect">
            <a:avLst/>
          </a:prstGeom>
        </p:spPr>
        <p:txBody>
          <a:bodyPr wrap="square">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r>
              <a:rPr lang="nl-NL"/>
              <a:t>
</a:t>
            </a:r>
            <a:r>
              <a:rPr lang="nl-NL" err="1"/>
              <a:t>Text</a:t>
            </a:r>
            <a:r>
              <a:rPr lang="nl-NL"/>
              <a:t>
</a:t>
            </a:r>
            <a:r>
              <a:rPr lang="nl-NL" err="1"/>
              <a:t>Text</a:t>
            </a:r>
            <a:endParaRPr lang="nl-NL"/>
          </a:p>
          <a:p>
            <a:r>
              <a:rPr lang="nl-NL" err="1"/>
              <a:t>Text</a:t>
            </a:r>
            <a:endParaRPr lang="nl-NL"/>
          </a:p>
          <a:p>
            <a:r>
              <a:rPr lang="nl-NL" err="1"/>
              <a:t>Text</a:t>
            </a:r>
            <a:endParaRPr lang="nl-NL"/>
          </a:p>
          <a:p>
            <a:r>
              <a:rPr lang="nl-NL" err="1"/>
              <a:t>Text</a:t>
            </a:r>
            <a:endParaRPr lang="nl-NL"/>
          </a:p>
        </p:txBody>
      </p:sp>
      <p:sp>
        <p:nvSpPr>
          <p:cNvPr id="9" name="Titel 18">
            <a:extLst>
              <a:ext uri="{FF2B5EF4-FFF2-40B4-BE49-F238E27FC236}">
                <a16:creationId xmlns:a16="http://schemas.microsoft.com/office/drawing/2014/main" id="{6E37925F-CA59-EA4B-87ED-B4446264CDB5}"/>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42827378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D076CE5-49C4-1047-90C9-08077C54E025}"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inhoud 2">
            <a:extLst>
              <a:ext uri="{FF2B5EF4-FFF2-40B4-BE49-F238E27FC236}">
                <a16:creationId xmlns:a16="http://schemas.microsoft.com/office/drawing/2014/main" id="{1268AB72-F30A-4844-AFAE-20251F3B1D85}"/>
              </a:ext>
            </a:extLst>
          </p:cNvPr>
          <p:cNvSpPr>
            <a:spLocks noGrp="1"/>
          </p:cNvSpPr>
          <p:nvPr>
            <p:ph sz="quarter" idx="15" hasCustomPrompt="1"/>
          </p:nvPr>
        </p:nvSpPr>
        <p:spPr>
          <a:xfrm>
            <a:off x="537882" y="1471381"/>
            <a:ext cx="11144922" cy="4154984"/>
          </a:xfrm>
          <a:prstGeom prst="rect">
            <a:avLst/>
          </a:prstGeom>
        </p:spPr>
        <p:txBody>
          <a:bodyPr>
            <a:no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r>
              <a:rPr lang="nl-NL" err="1"/>
              <a:t>Text</a:t>
            </a:r>
            <a:endParaRPr lang="nl-NL"/>
          </a:p>
        </p:txBody>
      </p:sp>
      <p:sp>
        <p:nvSpPr>
          <p:cNvPr id="14" name="Titel 18">
            <a:extLst>
              <a:ext uri="{FF2B5EF4-FFF2-40B4-BE49-F238E27FC236}">
                <a16:creationId xmlns:a16="http://schemas.microsoft.com/office/drawing/2014/main" id="{688B96DB-3A09-5D41-96EB-01A013AF8F16}"/>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13283795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UB 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7BE5A74-8120-B541-8B08-C0396A2FDC64}"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a:t>
            </a:r>
            <a:r>
              <a:rPr lang="nl-NL" err="1"/>
              <a:t>Optional</a:t>
            </a:r>
            <a:r>
              <a:rPr lang="nl-NL"/>
              <a:t>&gt;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1" name="Tijdelijke aanduiding voor inhoud 2">
            <a:extLst>
              <a:ext uri="{FF2B5EF4-FFF2-40B4-BE49-F238E27FC236}">
                <a16:creationId xmlns:a16="http://schemas.microsoft.com/office/drawing/2014/main" id="{ECFF16CA-AD10-5343-89C2-717896D9EA8B}"/>
              </a:ext>
            </a:extLst>
          </p:cNvPr>
          <p:cNvSpPr>
            <a:spLocks noGrp="1"/>
          </p:cNvSpPr>
          <p:nvPr>
            <p:ph sz="quarter" idx="15" hasCustomPrompt="1"/>
          </p:nvPr>
        </p:nvSpPr>
        <p:spPr>
          <a:xfrm>
            <a:off x="536957"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4" name="Tijdelijke aanduiding voor inhoud 2">
            <a:extLst>
              <a:ext uri="{FF2B5EF4-FFF2-40B4-BE49-F238E27FC236}">
                <a16:creationId xmlns:a16="http://schemas.microsoft.com/office/drawing/2014/main" id="{162539FB-202D-7448-9B76-4D3F85DFC8D8}"/>
              </a:ext>
            </a:extLst>
          </p:cNvPr>
          <p:cNvSpPr>
            <a:spLocks noGrp="1"/>
          </p:cNvSpPr>
          <p:nvPr>
            <p:ph sz="quarter" idx="17" hasCustomPrompt="1"/>
          </p:nvPr>
        </p:nvSpPr>
        <p:spPr>
          <a:xfrm>
            <a:off x="6104964" y="1877670"/>
            <a:ext cx="5390199"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5" name="Titel 18">
            <a:extLst>
              <a:ext uri="{FF2B5EF4-FFF2-40B4-BE49-F238E27FC236}">
                <a16:creationId xmlns:a16="http://schemas.microsoft.com/office/drawing/2014/main" id="{D3DFFFC9-390E-9640-9571-5C38971AC28A}"/>
              </a:ext>
            </a:extLst>
          </p:cNvPr>
          <p:cNvSpPr>
            <a:spLocks noGrp="1"/>
          </p:cNvSpPr>
          <p:nvPr>
            <p:ph type="title"/>
          </p:nvPr>
        </p:nvSpPr>
        <p:spPr>
          <a:xfrm>
            <a:off x="537882" y="412477"/>
            <a:ext cx="11144922" cy="867684"/>
          </a:xfrm>
          <a:prstGeom prst="rect">
            <a:avLst/>
          </a:prstGeom>
        </p:spPr>
        <p:txBody>
          <a:bodyPr/>
          <a:lstStyle/>
          <a:p>
            <a:endParaRPr lang="nl-NL"/>
          </a:p>
        </p:txBody>
      </p:sp>
    </p:spTree>
    <p:extLst>
      <p:ext uri="{BB962C8B-B14F-4D97-AF65-F5344CB8AC3E}">
        <p14:creationId xmlns:p14="http://schemas.microsoft.com/office/powerpoint/2010/main" val="32977060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D1B948D2-A1A1-F04B-B617-A343C034765F}"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inhoud 2">
            <a:extLst>
              <a:ext uri="{FF2B5EF4-FFF2-40B4-BE49-F238E27FC236}">
                <a16:creationId xmlns:a16="http://schemas.microsoft.com/office/drawing/2014/main" id="{0E9EB354-C69C-5643-9D58-5562543DF022}"/>
              </a:ext>
            </a:extLst>
          </p:cNvPr>
          <p:cNvSpPr>
            <a:spLocks noGrp="1"/>
          </p:cNvSpPr>
          <p:nvPr>
            <p:ph sz="quarter" idx="15" hasCustomPrompt="1"/>
          </p:nvPr>
        </p:nvSpPr>
        <p:spPr>
          <a:xfrm>
            <a:off x="537882"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
        <p:nvSpPr>
          <p:cNvPr id="10" name="Titel 18">
            <a:extLst>
              <a:ext uri="{FF2B5EF4-FFF2-40B4-BE49-F238E27FC236}">
                <a16:creationId xmlns:a16="http://schemas.microsoft.com/office/drawing/2014/main" id="{949D0D18-EF80-BF45-81DC-61E8699071A1}"/>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11" name="Tijdelijke aanduiding voor inhoud 2">
            <a:extLst>
              <a:ext uri="{FF2B5EF4-FFF2-40B4-BE49-F238E27FC236}">
                <a16:creationId xmlns:a16="http://schemas.microsoft.com/office/drawing/2014/main" id="{2AF9BE3C-D98B-1145-B3B9-29CC71E86FEA}"/>
              </a:ext>
            </a:extLst>
          </p:cNvPr>
          <p:cNvSpPr>
            <a:spLocks noGrp="1"/>
          </p:cNvSpPr>
          <p:nvPr>
            <p:ph sz="quarter" idx="16" hasCustomPrompt="1"/>
          </p:nvPr>
        </p:nvSpPr>
        <p:spPr>
          <a:xfrm>
            <a:off x="6110343" y="1461856"/>
            <a:ext cx="5389200" cy="3888000"/>
          </a:xfrm>
          <a:prstGeom prst="rect">
            <a:avLst/>
          </a:prstGeom>
        </p:spPr>
        <p:txBody>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r>
              <a:rPr lang="nl-NL"/>
              <a:t>
</a:t>
            </a:r>
            <a:r>
              <a:rPr lang="nl-NL" err="1"/>
              <a:t>Text</a:t>
            </a:r>
            <a:r>
              <a:rPr lang="nl-NL"/>
              <a:t>
</a:t>
            </a:r>
            <a:r>
              <a:rPr lang="nl-NL" err="1"/>
              <a:t>Text</a:t>
            </a:r>
            <a:endParaRPr lang="nl-NL"/>
          </a:p>
          <a:p>
            <a:r>
              <a:rPr lang="nl-NL" err="1"/>
              <a:t>Text</a:t>
            </a:r>
            <a:endParaRPr lang="nl-NL"/>
          </a:p>
          <a:p>
            <a:r>
              <a:rPr lang="nl-NL" err="1"/>
              <a:t>Text</a:t>
            </a:r>
            <a:r>
              <a:rPr lang="nl-NL"/>
              <a:t>
</a:t>
            </a:r>
            <a:r>
              <a:rPr lang="nl-NL" err="1"/>
              <a:t>Text</a:t>
            </a:r>
            <a:endParaRPr lang="nl-NL"/>
          </a:p>
          <a:p>
            <a:r>
              <a:rPr lang="nl-NL" err="1"/>
              <a:t>Text</a:t>
            </a:r>
            <a:endParaRPr lang="nl-NL"/>
          </a:p>
          <a:p>
            <a:endParaRPr lang="nl-NL"/>
          </a:p>
        </p:txBody>
      </p:sp>
    </p:spTree>
    <p:extLst>
      <p:ext uri="{BB962C8B-B14F-4D97-AF65-F5344CB8AC3E}">
        <p14:creationId xmlns:p14="http://schemas.microsoft.com/office/powerpoint/2010/main" val="272026971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9409560F-09D7-1541-AA3E-48454F3386CB}"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8441721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B TWO COLUMN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a:xfrm>
            <a:off x="537882" y="412477"/>
            <a:ext cx="11144922" cy="867684"/>
          </a:xfrm>
          <a:prstGeom prst="rect">
            <a:avLst/>
          </a:prstGeom>
        </p:spPr>
        <p:txBody>
          <a:bodyPr/>
          <a:lstStyle/>
          <a:p>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BB334B0-1517-8E49-8E98-1A6D5ACFD79A}"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13" name="Tijdelijke aanduiding voor tekst 12">
            <a:extLst>
              <a:ext uri="{FF2B5EF4-FFF2-40B4-BE49-F238E27FC236}">
                <a16:creationId xmlns:a16="http://schemas.microsoft.com/office/drawing/2014/main" id="{99E194CE-1199-B444-9E43-C863C6A94828}"/>
              </a:ext>
            </a:extLst>
          </p:cNvPr>
          <p:cNvSpPr>
            <a:spLocks noGrp="1"/>
          </p:cNvSpPr>
          <p:nvPr>
            <p:ph type="body" sz="quarter" idx="16"/>
          </p:nvPr>
        </p:nvSpPr>
        <p:spPr>
          <a:xfrm>
            <a:off x="537882" y="1399343"/>
            <a:ext cx="11144922"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16" name="Tijdelijke aanduiding voor inhoud 2">
            <a:extLst>
              <a:ext uri="{FF2B5EF4-FFF2-40B4-BE49-F238E27FC236}">
                <a16:creationId xmlns:a16="http://schemas.microsoft.com/office/drawing/2014/main" id="{F897C773-B67B-E142-9E01-29A0177E2FFF}"/>
              </a:ext>
            </a:extLst>
          </p:cNvPr>
          <p:cNvSpPr>
            <a:spLocks noGrp="1"/>
          </p:cNvSpPr>
          <p:nvPr>
            <p:ph sz="quarter" idx="15" hasCustomPrompt="1"/>
          </p:nvPr>
        </p:nvSpPr>
        <p:spPr>
          <a:xfrm>
            <a:off x="537882" y="1881852"/>
            <a:ext cx="11144919" cy="1221360"/>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p:txBody>
      </p:sp>
      <p:sp>
        <p:nvSpPr>
          <p:cNvPr id="17" name="Tijdelijke aanduiding voor tekst 12">
            <a:extLst>
              <a:ext uri="{FF2B5EF4-FFF2-40B4-BE49-F238E27FC236}">
                <a16:creationId xmlns:a16="http://schemas.microsoft.com/office/drawing/2014/main" id="{22D87F01-9DD2-8D4D-9195-78BF27BC2C14}"/>
              </a:ext>
            </a:extLst>
          </p:cNvPr>
          <p:cNvSpPr>
            <a:spLocks noGrp="1"/>
          </p:cNvSpPr>
          <p:nvPr>
            <p:ph type="body" sz="quarter" idx="17"/>
          </p:nvPr>
        </p:nvSpPr>
        <p:spPr>
          <a:xfrm>
            <a:off x="537882" y="3485645"/>
            <a:ext cx="11144921" cy="471498"/>
          </a:xfrm>
          <a:prstGeom prst="rect">
            <a:avLst/>
          </a:prstGeom>
        </p:spPr>
        <p:txBody>
          <a:bodyPr/>
          <a:lstStyle>
            <a:lvl1pPr>
              <a:defRPr sz="3000" baseline="0">
                <a:solidFill>
                  <a:srgbClr val="00B7EE"/>
                </a:solidFill>
                <a:latin typeface="Open Sans SemiBold" panose="020B0606030504020204" pitchFamily="34" charset="0"/>
              </a:defRPr>
            </a:lvl1pPr>
          </a:lstStyle>
          <a:p>
            <a:endParaRPr lang="nl-NL"/>
          </a:p>
        </p:txBody>
      </p:sp>
      <p:sp>
        <p:nvSpPr>
          <p:cNvPr id="20" name="Tijdelijke aanduiding voor inhoud 2">
            <a:extLst>
              <a:ext uri="{FF2B5EF4-FFF2-40B4-BE49-F238E27FC236}">
                <a16:creationId xmlns:a16="http://schemas.microsoft.com/office/drawing/2014/main" id="{F81BD049-5E4B-9149-B907-EEBC60CA8844}"/>
              </a:ext>
            </a:extLst>
          </p:cNvPr>
          <p:cNvSpPr>
            <a:spLocks noGrp="1"/>
          </p:cNvSpPr>
          <p:nvPr>
            <p:ph sz="quarter" idx="18" hasCustomPrompt="1"/>
          </p:nvPr>
        </p:nvSpPr>
        <p:spPr>
          <a:xfrm>
            <a:off x="537882" y="3957143"/>
            <a:ext cx="11144921" cy="1640449"/>
          </a:xfrm>
          <a:prstGeom prst="rect">
            <a:avLst/>
          </a:prstGeom>
        </p:spPr>
        <p:txBody>
          <a:bodyPr wrap="square">
            <a:spAutoFit/>
          </a:bodyPr>
          <a:lstStyle>
            <a:lvl1pPr marL="198900" indent="-198900">
              <a:buClr>
                <a:srgbClr val="EE731A"/>
              </a:buClr>
              <a:buFont typeface="Arial" panose="020B0604020202020204" pitchFamily="34" charset="0"/>
              <a:buChar char="•"/>
              <a:defRPr sz="2100" baseline="0">
                <a:solidFill>
                  <a:schemeClr val="tx1"/>
                </a:solidFill>
              </a:defRPr>
            </a:lvl1pPr>
          </a:lstStyle>
          <a:p>
            <a:r>
              <a:rPr lang="nl-NL" err="1"/>
              <a:t>Text</a:t>
            </a:r>
            <a:r>
              <a:rPr lang="nl-NL"/>
              <a:t>
</a:t>
            </a:r>
            <a:r>
              <a:rPr lang="nl-NL" err="1"/>
              <a:t>Text</a:t>
            </a:r>
            <a:r>
              <a:rPr lang="nl-NL"/>
              <a:t>
</a:t>
            </a:r>
            <a:r>
              <a:rPr lang="nl-NL" err="1"/>
              <a:t>Text</a:t>
            </a:r>
            <a:endParaRPr lang="nl-NL"/>
          </a:p>
          <a:p>
            <a:r>
              <a:rPr lang="nl-NL" err="1"/>
              <a:t>Text</a:t>
            </a:r>
            <a:endParaRPr lang="nl-NL"/>
          </a:p>
        </p:txBody>
      </p:sp>
    </p:spTree>
    <p:extLst>
      <p:ext uri="{BB962C8B-B14F-4D97-AF65-F5344CB8AC3E}">
        <p14:creationId xmlns:p14="http://schemas.microsoft.com/office/powerpoint/2010/main" val="193318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ULL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5AB97BA9-CF0A-E84E-8749-19F48DD9B11A}"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3" name="Tijdelijke aanduiding voor afbeelding 2">
            <a:extLst>
              <a:ext uri="{FF2B5EF4-FFF2-40B4-BE49-F238E27FC236}">
                <a16:creationId xmlns:a16="http://schemas.microsoft.com/office/drawing/2014/main" id="{C18FF14D-DE4B-5145-AA10-4DA74DE2D516}"/>
              </a:ext>
            </a:extLst>
          </p:cNvPr>
          <p:cNvSpPr>
            <a:spLocks noGrp="1"/>
          </p:cNvSpPr>
          <p:nvPr>
            <p:ph type="pic" sz="quarter" idx="13"/>
          </p:nvPr>
        </p:nvSpPr>
        <p:spPr>
          <a:xfrm>
            <a:off x="0" y="0"/>
            <a:ext cx="12192000" cy="6062870"/>
          </a:xfrm>
          <a:prstGeom prst="rect">
            <a:avLst/>
          </a:prstGeom>
        </p:spPr>
        <p:txBody>
          <a:bodyPr tIns="1080000"/>
          <a:lstStyle>
            <a:lvl1pPr algn="ctr">
              <a:defRPr>
                <a:solidFill>
                  <a:schemeClr val="bg1"/>
                </a:solidFill>
              </a:defRPr>
            </a:lvl1pPr>
          </a:lstStyle>
          <a:p>
            <a:endParaRPr lang="nl-NL"/>
          </a:p>
        </p:txBody>
      </p:sp>
    </p:spTree>
    <p:extLst>
      <p:ext uri="{BB962C8B-B14F-4D97-AF65-F5344CB8AC3E}">
        <p14:creationId xmlns:p14="http://schemas.microsoft.com/office/powerpoint/2010/main" val="27384038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DB27365-2F06-6844-B8A5-69B9719875E4}"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
        <p:nvSpPr>
          <p:cNvPr id="4" name="Tijdelijke aanduiding voor tekst 3">
            <a:extLst>
              <a:ext uri="{FF2B5EF4-FFF2-40B4-BE49-F238E27FC236}">
                <a16:creationId xmlns:a16="http://schemas.microsoft.com/office/drawing/2014/main" id="{18C3B9D9-D47F-E64C-B5FB-5C72B67A68D4}"/>
              </a:ext>
            </a:extLst>
          </p:cNvPr>
          <p:cNvSpPr>
            <a:spLocks noGrp="1"/>
          </p:cNvSpPr>
          <p:nvPr>
            <p:ph type="body" sz="quarter" idx="13" hasCustomPrompt="1"/>
          </p:nvPr>
        </p:nvSpPr>
        <p:spPr>
          <a:xfrm>
            <a:off x="537882" y="2462709"/>
            <a:ext cx="11145600" cy="774700"/>
          </a:xfrm>
          <a:prstGeom prst="rect">
            <a:avLst/>
          </a:prstGeom>
        </p:spPr>
        <p:txBody>
          <a:bodyPr/>
          <a:lstStyle>
            <a:lvl1pPr algn="ctr">
              <a:defRPr sz="4400" baseline="0">
                <a:solidFill>
                  <a:schemeClr val="bg1"/>
                </a:solidFill>
                <a:latin typeface="Open Sans SemiBold" panose="020B0606030504020204" pitchFamily="34" charset="0"/>
              </a:defRPr>
            </a:lvl1pPr>
          </a:lstStyle>
          <a:p>
            <a:r>
              <a:rPr lang="nl-NL" err="1"/>
              <a:t>Thank</a:t>
            </a:r>
            <a:r>
              <a:rPr lang="nl-NL"/>
              <a:t> </a:t>
            </a:r>
            <a:r>
              <a:rPr lang="nl-NL" err="1"/>
              <a:t>you</a:t>
            </a:r>
            <a:r>
              <a:rPr lang="nl-NL"/>
              <a:t>!</a:t>
            </a:r>
          </a:p>
        </p:txBody>
      </p:sp>
      <p:sp>
        <p:nvSpPr>
          <p:cNvPr id="9" name="Tijdelijke aanduiding voor inhoud 2">
            <a:extLst>
              <a:ext uri="{FF2B5EF4-FFF2-40B4-BE49-F238E27FC236}">
                <a16:creationId xmlns:a16="http://schemas.microsoft.com/office/drawing/2014/main" id="{611D22F6-CF91-A141-9E4D-70FE81B1761B}"/>
              </a:ext>
            </a:extLst>
          </p:cNvPr>
          <p:cNvSpPr>
            <a:spLocks noGrp="1"/>
          </p:cNvSpPr>
          <p:nvPr>
            <p:ph sz="quarter" idx="15" hasCustomPrompt="1"/>
          </p:nvPr>
        </p:nvSpPr>
        <p:spPr>
          <a:xfrm>
            <a:off x="3416082" y="3429000"/>
            <a:ext cx="5389200" cy="2195513"/>
          </a:xfrm>
          <a:prstGeom prst="rect">
            <a:avLst/>
          </a:prstGeom>
        </p:spPr>
        <p:txBody>
          <a:bodyPr wrap="square">
            <a:noAutofit/>
          </a:bodyPr>
          <a:lstStyle>
            <a:lvl1pPr marL="0" indent="0" algn="ctr">
              <a:buClr>
                <a:srgbClr val="EE731A"/>
              </a:buClr>
              <a:buFontTx/>
              <a:buNone/>
              <a:defRPr sz="2100" baseline="0">
                <a:solidFill>
                  <a:schemeClr val="bg1"/>
                </a:solidFill>
              </a:defRPr>
            </a:lvl1pPr>
          </a:lstStyle>
          <a:p>
            <a:r>
              <a:rPr lang="nl-NL" err="1"/>
              <a:t>Text</a:t>
            </a:r>
            <a:endParaRPr lang="nl-NL"/>
          </a:p>
        </p:txBody>
      </p:sp>
    </p:spTree>
    <p:extLst>
      <p:ext uri="{BB962C8B-B14F-4D97-AF65-F5344CB8AC3E}">
        <p14:creationId xmlns:p14="http://schemas.microsoft.com/office/powerpoint/2010/main" val="4149823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54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2B7B323-1BBF-154D-9615-F7F8C12858F4}"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13345505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25511357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BD6842B2-56C3-D54C-9729-905D554F93B8}"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spTree>
    <p:extLst>
      <p:ext uri="{BB962C8B-B14F-4D97-AF65-F5344CB8AC3E}">
        <p14:creationId xmlns:p14="http://schemas.microsoft.com/office/powerpoint/2010/main" val="30310861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ILT ENVIRON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CAABC345-69CA-A944-8CD9-FFF238BA6EFB}"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515533"/>
          </a:xfrm>
          <a:prstGeom prst="rect">
            <a:avLst/>
          </a:prstGeom>
        </p:spPr>
      </p:pic>
    </p:spTree>
    <p:extLst>
      <p:ext uri="{BB962C8B-B14F-4D97-AF65-F5344CB8AC3E}">
        <p14:creationId xmlns:p14="http://schemas.microsoft.com/office/powerpoint/2010/main" val="9252804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SCIENCE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07072F27-C774-C541-A0DB-86DF7F09557D}"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3525"/>
            <a:ext cx="1357004" cy="1508483"/>
          </a:xfrm>
          <a:prstGeom prst="rect">
            <a:avLst/>
          </a:prstGeom>
        </p:spPr>
      </p:pic>
    </p:spTree>
    <p:extLst>
      <p:ext uri="{BB962C8B-B14F-4D97-AF65-F5344CB8AC3E}">
        <p14:creationId xmlns:p14="http://schemas.microsoft.com/office/powerpoint/2010/main" val="24095633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ACILI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69338287-3AF1-3343-8F1E-141790FD5731}"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24114743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AM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jdelijke aanduiding voor tekst 17">
            <a:extLst>
              <a:ext uri="{FF2B5EF4-FFF2-40B4-BE49-F238E27FC236}">
                <a16:creationId xmlns:a16="http://schemas.microsoft.com/office/drawing/2014/main" id="{82E36227-6559-B345-8F13-90870F7B823B}"/>
              </a:ext>
            </a:extLst>
          </p:cNvPr>
          <p:cNvSpPr>
            <a:spLocks noGrp="1"/>
          </p:cNvSpPr>
          <p:nvPr>
            <p:ph type="body" sz="quarter" idx="14"/>
          </p:nvPr>
        </p:nvSpPr>
        <p:spPr>
          <a:xfrm>
            <a:off x="1727200" y="5088467"/>
            <a:ext cx="9372600" cy="982134"/>
          </a:xfrm>
        </p:spPr>
        <p:txBody>
          <a:bodyPr>
            <a:noAutofit/>
          </a:bodyPr>
          <a:lstStyle/>
          <a:p>
            <a:pPr lvl="0"/>
            <a:r>
              <a:rPr lang="en-US"/>
              <a:t>Click to edit Master text styles</a:t>
            </a:r>
          </a:p>
        </p:txBody>
      </p:sp>
      <p:sp>
        <p:nvSpPr>
          <p:cNvPr id="19" name="Titel 18">
            <a:extLst>
              <a:ext uri="{FF2B5EF4-FFF2-40B4-BE49-F238E27FC236}">
                <a16:creationId xmlns:a16="http://schemas.microsoft.com/office/drawing/2014/main" id="{2E6A56B8-FC91-974F-8B83-5BBA1FD08D70}"/>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D68268A-8F62-4D41-92A6-869CF171E8BE}"/>
              </a:ext>
            </a:extLst>
          </p:cNvPr>
          <p:cNvSpPr>
            <a:spLocks noGrp="1"/>
          </p:cNvSpPr>
          <p:nvPr>
            <p:ph type="dt" sz="half" idx="10"/>
          </p:nvPr>
        </p:nvSpPr>
        <p:spPr>
          <a:xfrm>
            <a:off x="1642531" y="6356350"/>
            <a:ext cx="2370670" cy="365125"/>
          </a:xfrm>
          <a:prstGeom prst="rect">
            <a:avLst/>
          </a:prstGeom>
        </p:spPr>
        <p:txBody>
          <a:bodyPr/>
          <a:lstStyle/>
          <a:p>
            <a:fld id="{E5568E9F-E84D-C14D-8FA6-15284E6958F8}" type="datetime2">
              <a:rPr lang="nl-NL" smtClean="0"/>
              <a:t>donderdag 15 juni 2023</a:t>
            </a:fld>
            <a:endParaRPr lang="nl-NL"/>
          </a:p>
        </p:txBody>
      </p:sp>
      <p:sp>
        <p:nvSpPr>
          <p:cNvPr id="7" name="Tijdelijke aanduiding voor voettekst 6">
            <a:extLst>
              <a:ext uri="{FF2B5EF4-FFF2-40B4-BE49-F238E27FC236}">
                <a16:creationId xmlns:a16="http://schemas.microsoft.com/office/drawing/2014/main" id="{691EF1DB-EC09-3B46-BCC5-40D93BB35486}"/>
              </a:ext>
            </a:extLst>
          </p:cNvPr>
          <p:cNvSpPr>
            <a:spLocks noGrp="1"/>
          </p:cNvSpPr>
          <p:nvPr>
            <p:ph type="ftr" sz="quarter" idx="11"/>
          </p:nvPr>
        </p:nvSpPr>
        <p:spPr>
          <a:xfrm>
            <a:off x="6011334" y="6356350"/>
            <a:ext cx="3378200" cy="365125"/>
          </a:xfrm>
          <a:prstGeom prst="rect">
            <a:avLst/>
          </a:prstGeom>
        </p:spPr>
        <p:txBody>
          <a:bodyPr/>
          <a:lstStyle>
            <a:lvl1pPr algn="l">
              <a:defRPr/>
            </a:lvl1pPr>
          </a:lstStyle>
          <a:p>
            <a:r>
              <a:rPr lang="nl-NL"/>
              <a:t>&lt;Optional&gt;</a:t>
            </a:r>
          </a:p>
        </p:txBody>
      </p:sp>
      <p:sp>
        <p:nvSpPr>
          <p:cNvPr id="8" name="Tijdelijke aanduiding voor dianummer 7">
            <a:extLst>
              <a:ext uri="{FF2B5EF4-FFF2-40B4-BE49-F238E27FC236}">
                <a16:creationId xmlns:a16="http://schemas.microsoft.com/office/drawing/2014/main" id="{537C85A3-7741-9746-9E02-289218801E2A}"/>
              </a:ext>
            </a:extLst>
          </p:cNvPr>
          <p:cNvSpPr>
            <a:spLocks noGrp="1"/>
          </p:cNvSpPr>
          <p:nvPr>
            <p:ph type="sldNum" sz="quarter" idx="12"/>
          </p:nvPr>
        </p:nvSpPr>
        <p:spPr>
          <a:xfrm>
            <a:off x="592117" y="6356350"/>
            <a:ext cx="610150" cy="365125"/>
          </a:xfrm>
          <a:prstGeom prst="rect">
            <a:avLst/>
          </a:prstGeom>
        </p:spPr>
        <p:txBody>
          <a:bodyPr/>
          <a:lstStyle/>
          <a:p>
            <a:fld id="{AA6C878E-6624-8940-965B-E61AF946BCDB}" type="slidenum">
              <a:rPr lang="nl-NL" smtClean="0"/>
              <a:t>‹#›</a:t>
            </a:fld>
            <a:endParaRPr lang="nl-NL"/>
          </a:p>
        </p:txBody>
      </p:sp>
      <p:pic>
        <p:nvPicPr>
          <p:cNvPr id="20" name="Afbeelding 19">
            <a:extLst>
              <a:ext uri="{FF2B5EF4-FFF2-40B4-BE49-F238E27FC236}">
                <a16:creationId xmlns:a16="http://schemas.microsoft.com/office/drawing/2014/main" id="{7915C8A6-1C65-1B4D-96DE-491178A58B6D}"/>
              </a:ext>
            </a:extLst>
          </p:cNvPr>
          <p:cNvPicPr>
            <a:picLocks noChangeAspect="1"/>
          </p:cNvPicPr>
          <p:nvPr userDrawn="1"/>
        </p:nvPicPr>
        <p:blipFill>
          <a:blip r:embed="rId3"/>
          <a:stretch>
            <a:fillRect/>
          </a:stretch>
        </p:blipFill>
        <p:spPr>
          <a:xfrm>
            <a:off x="370196" y="0"/>
            <a:ext cx="1357004" cy="1357004"/>
          </a:xfrm>
          <a:prstGeom prst="rect">
            <a:avLst/>
          </a:prstGeom>
        </p:spPr>
      </p:pic>
    </p:spTree>
    <p:extLst>
      <p:ext uri="{BB962C8B-B14F-4D97-AF65-F5344CB8AC3E}">
        <p14:creationId xmlns:p14="http://schemas.microsoft.com/office/powerpoint/2010/main" val="544175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2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9D204BC3-D550-6C4A-888D-7B95F79F4232}" type="datetime2">
              <a:rPr lang="nl-NL" smtClean="0"/>
              <a:t>donderdag 15 juni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a:t>
            </a:r>
            <a:r>
              <a:rPr lang="nl-NL" err="1"/>
              <a:t>Optional</a:t>
            </a:r>
            <a:r>
              <a:rPr lang="nl-NL"/>
              <a:t>&gt;</a:t>
            </a:r>
          </a:p>
        </p:txBody>
      </p:sp>
      <p:sp>
        <p:nvSpPr>
          <p:cNvPr id="11" name="Tijdelijke aanduiding voor titel 10">
            <a:extLst>
              <a:ext uri="{FF2B5EF4-FFF2-40B4-BE49-F238E27FC236}">
                <a16:creationId xmlns:a16="http://schemas.microsoft.com/office/drawing/2014/main" id="{D09ABA41-6BF9-2A46-9E75-DA4409960371}"/>
              </a:ext>
            </a:extLst>
          </p:cNvPr>
          <p:cNvSpPr>
            <a:spLocks noGrp="1" noChangeAspect="1"/>
          </p:cNvSpPr>
          <p:nvPr>
            <p:ph type="title"/>
          </p:nvPr>
        </p:nvSpPr>
        <p:spPr>
          <a:xfrm>
            <a:off x="1727200" y="3564467"/>
            <a:ext cx="9372600" cy="1524000"/>
          </a:xfrm>
          <a:prstGeom prst="rect">
            <a:avLst/>
          </a:prstGeom>
          <a:solidFill>
            <a:schemeClr val="bg1"/>
          </a:solidFill>
        </p:spPr>
        <p:txBody>
          <a:bodyPr vert="horz" wrap="square" lIns="468000" tIns="288000" rIns="468000" bIns="45720" rtlCol="0" anchor="t" anchorCtr="0">
            <a:noAutofit/>
          </a:bodyPr>
          <a:lstStyle/>
          <a:p>
            <a:endParaRPr lang="nl-NL"/>
          </a:p>
        </p:txBody>
      </p:sp>
      <p:sp>
        <p:nvSpPr>
          <p:cNvPr id="14" name="Tijdelijke aanduiding voor tekst 13">
            <a:extLst>
              <a:ext uri="{FF2B5EF4-FFF2-40B4-BE49-F238E27FC236}">
                <a16:creationId xmlns:a16="http://schemas.microsoft.com/office/drawing/2014/main" id="{CCBB489B-C61E-7645-8AA7-236EC08917CB}"/>
              </a:ext>
            </a:extLst>
          </p:cNvPr>
          <p:cNvSpPr>
            <a:spLocks noGrp="1" noChangeAspect="1"/>
          </p:cNvSpPr>
          <p:nvPr>
            <p:ph type="body" idx="1"/>
          </p:nvPr>
        </p:nvSpPr>
        <p:spPr>
          <a:xfrm>
            <a:off x="1727200" y="5088467"/>
            <a:ext cx="9372600" cy="982133"/>
          </a:xfrm>
          <a:prstGeom prst="rect">
            <a:avLst/>
          </a:prstGeom>
          <a:solidFill>
            <a:schemeClr val="bg1"/>
          </a:solidFill>
        </p:spPr>
        <p:txBody>
          <a:bodyPr vert="horz" lIns="468000" tIns="108000" rIns="468000" bIns="360000" rtlCol="0">
            <a:noAutofit/>
          </a:bodyPr>
          <a:lstStyle/>
          <a:p>
            <a:endParaRPr lang="nl-NL"/>
          </a:p>
        </p:txBody>
      </p:sp>
    </p:spTree>
    <p:extLst>
      <p:ext uri="{BB962C8B-B14F-4D97-AF65-F5344CB8AC3E}">
        <p14:creationId xmlns:p14="http://schemas.microsoft.com/office/powerpoint/2010/main" val="1692194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15" r:id="rId6"/>
    <p:sldLayoutId id="2147483731" r:id="rId7"/>
    <p:sldLayoutId id="2147483733" r:id="rId8"/>
    <p:sldLayoutId id="2147483735" r:id="rId9"/>
    <p:sldLayoutId id="2147483737" r:id="rId10"/>
    <p:sldLayoutId id="2147483741" r:id="rId11"/>
    <p:sldLayoutId id="2147483739" r:id="rId12"/>
    <p:sldLayoutId id="2147483743" r:id="rId13"/>
    <p:sldLayoutId id="2147483745" r:id="rId14"/>
    <p:sldLayoutId id="2147483718" r:id="rId15"/>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4EC7C305-8803-294D-8292-E4B8A5D90592}"/>
              </a:ext>
            </a:extLst>
          </p:cNvPr>
          <p:cNvSpPr>
            <a:spLocks noGrp="1"/>
          </p:cNvSpPr>
          <p:nvPr>
            <p:ph type="dt" sz="half" idx="2"/>
          </p:nvPr>
        </p:nvSpPr>
        <p:spPr>
          <a:xfrm>
            <a:off x="1645459" y="6356350"/>
            <a:ext cx="2376207"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ECC8C2D5-4E6A-5441-84B3-10BD96EE8891}" type="datetime2">
              <a:rPr lang="nl-NL" smtClean="0"/>
              <a:t>donderdag 15 juni 2023</a:t>
            </a:fld>
            <a:endParaRPr lang="nl-NL"/>
          </a:p>
        </p:txBody>
      </p:sp>
      <p:sp>
        <p:nvSpPr>
          <p:cNvPr id="6" name="Tijdelijke aanduiding voor dianummer 5">
            <a:extLst>
              <a:ext uri="{FF2B5EF4-FFF2-40B4-BE49-F238E27FC236}">
                <a16:creationId xmlns:a16="http://schemas.microsoft.com/office/drawing/2014/main" id="{9F107B27-7C33-B241-9977-65097EBA9318}"/>
              </a:ext>
            </a:extLst>
          </p:cNvPr>
          <p:cNvSpPr>
            <a:spLocks noGrp="1"/>
          </p:cNvSpPr>
          <p:nvPr>
            <p:ph type="sldNum" sz="quarter" idx="4"/>
          </p:nvPr>
        </p:nvSpPr>
        <p:spPr>
          <a:xfrm>
            <a:off x="591191" y="6356350"/>
            <a:ext cx="611076"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fld id="{AA6C878E-6624-8940-965B-E61AF946BCDB}" type="slidenum">
              <a:rPr lang="nl-NL" smtClean="0"/>
              <a:pPr/>
              <a:t>‹#›</a:t>
            </a:fld>
            <a:endParaRPr lang="nl-NL"/>
          </a:p>
        </p:txBody>
      </p:sp>
      <p:sp>
        <p:nvSpPr>
          <p:cNvPr id="7" name="Titel 1">
            <a:extLst>
              <a:ext uri="{FF2B5EF4-FFF2-40B4-BE49-F238E27FC236}">
                <a16:creationId xmlns:a16="http://schemas.microsoft.com/office/drawing/2014/main" id="{8FB66662-2302-534E-9988-D5B985E0B6A3}"/>
              </a:ext>
            </a:extLst>
          </p:cNvPr>
          <p:cNvSpPr txBox="1">
            <a:spLocks/>
          </p:cNvSpPr>
          <p:nvPr userDrawn="1"/>
        </p:nvSpPr>
        <p:spPr>
          <a:xfrm>
            <a:off x="2143298" y="3789970"/>
            <a:ext cx="8588433" cy="1388860"/>
          </a:xfrm>
          <a:prstGeom prst="rect">
            <a:avLst/>
          </a:prstGeom>
        </p:spPr>
        <p:txBody>
          <a:bodyPr wrap="square" anchor="t" anchorCtr="0">
            <a:noAutofit/>
          </a:bodyPr>
          <a:lstStyle>
            <a:lvl1pPr algn="l" defTabSz="914400" rtl="0" eaLnBrk="1" latinLnBrk="0" hangingPunct="1">
              <a:lnSpc>
                <a:spcPct val="90000"/>
              </a:lnSpc>
              <a:spcBef>
                <a:spcPct val="0"/>
              </a:spcBef>
              <a:buNone/>
              <a:defRPr sz="4500" b="0" i="0" kern="1200" baseline="0">
                <a:solidFill>
                  <a:srgbClr val="0E3E67"/>
                </a:solidFill>
                <a:latin typeface="Open Sans Semibold" panose="020B0606030504020204" pitchFamily="34" charset="0"/>
                <a:ea typeface="+mj-ea"/>
                <a:cs typeface="+mj-cs"/>
              </a:defRPr>
            </a:lvl1pPr>
          </a:lstStyle>
          <a:p>
            <a:endParaRPr lang="nl-NL">
              <a:solidFill>
                <a:schemeClr val="tx2"/>
              </a:solidFill>
            </a:endParaRPr>
          </a:p>
        </p:txBody>
      </p:sp>
      <p:sp>
        <p:nvSpPr>
          <p:cNvPr id="10" name="Tijdelijke aanduiding voor voettekst 9">
            <a:extLst>
              <a:ext uri="{FF2B5EF4-FFF2-40B4-BE49-F238E27FC236}">
                <a16:creationId xmlns:a16="http://schemas.microsoft.com/office/drawing/2014/main" id="{91BAF26F-AC64-EB4F-BD44-3E005B626A38}"/>
              </a:ext>
            </a:extLst>
          </p:cNvPr>
          <p:cNvSpPr>
            <a:spLocks noGrp="1"/>
          </p:cNvSpPr>
          <p:nvPr>
            <p:ph type="ftr" sz="quarter" idx="3"/>
          </p:nvPr>
        </p:nvSpPr>
        <p:spPr>
          <a:xfrm>
            <a:off x="6012107" y="6356350"/>
            <a:ext cx="3385893" cy="365125"/>
          </a:xfrm>
          <a:prstGeom prst="rect">
            <a:avLst/>
          </a:prstGeom>
        </p:spPr>
        <p:txBody>
          <a:bodyPr vert="horz" lIns="91440" tIns="45720" rIns="91440" bIns="45720" rtlCol="0" anchor="ctr"/>
          <a:lstStyle>
            <a:lvl1pPr algn="l">
              <a:defRPr sz="1200" baseline="0">
                <a:solidFill>
                  <a:schemeClr val="bg1"/>
                </a:solidFill>
                <a:latin typeface="Open Sans" panose="020B0606030504020204" pitchFamily="34" charset="0"/>
              </a:defRPr>
            </a:lvl1pPr>
          </a:lstStyle>
          <a:p>
            <a:r>
              <a:rPr lang="nl-NL"/>
              <a:t>&lt;Optional&gt;</a:t>
            </a:r>
          </a:p>
        </p:txBody>
      </p:sp>
    </p:spTree>
    <p:extLst>
      <p:ext uri="{BB962C8B-B14F-4D97-AF65-F5344CB8AC3E}">
        <p14:creationId xmlns:p14="http://schemas.microsoft.com/office/powerpoint/2010/main" val="354655194"/>
      </p:ext>
    </p:extLst>
  </p:cSld>
  <p:clrMap bg1="lt1" tx1="dk1" bg2="lt2" tx2="dk2" accent1="accent1" accent2="accent2" accent3="accent3" accent4="accent4" accent5="accent5" accent6="accent6" hlink="hlink" folHlink="folHlink"/>
  <p:sldLayoutIdLst>
    <p:sldLayoutId id="2147483724" r:id="rId1"/>
    <p:sldLayoutId id="2147483721" r:id="rId2"/>
    <p:sldLayoutId id="2147483723" r:id="rId3"/>
    <p:sldLayoutId id="2147483722" r:id="rId4"/>
    <p:sldLayoutId id="2147483720" r:id="rId5"/>
    <p:sldLayoutId id="2147483729" r:id="rId6"/>
    <p:sldLayoutId id="2147483726" r:id="rId7"/>
  </p:sldLayoutIdLst>
  <p:hf hdr="0" ftr="0" dt="0"/>
  <p:txStyles>
    <p:titleStyle>
      <a:lvl1pPr algn="l" defTabSz="914400" rtl="0" eaLnBrk="1" latinLnBrk="0" hangingPunct="1">
        <a:lnSpc>
          <a:spcPct val="90000"/>
        </a:lnSpc>
        <a:spcBef>
          <a:spcPct val="0"/>
        </a:spcBef>
        <a:buNone/>
        <a:defRPr sz="4400" kern="1200" baseline="0">
          <a:solidFill>
            <a:schemeClr val="tx2"/>
          </a:solidFill>
          <a:latin typeface="Open Sans Semibold" panose="020B0606030504020204" pitchFamily="34" charset="0"/>
          <a:ea typeface="+mj-ea"/>
          <a:cs typeface="+mj-cs"/>
        </a:defRPr>
      </a:lvl1pPr>
    </p:titleStyle>
    <p:bodyStyle>
      <a:lvl1pPr marL="0" indent="0" algn="l" defTabSz="914400" rtl="0" eaLnBrk="1" latinLnBrk="0" hangingPunct="1">
        <a:lnSpc>
          <a:spcPct val="90000"/>
        </a:lnSpc>
        <a:spcBef>
          <a:spcPts val="1000"/>
        </a:spcBef>
        <a:buFontTx/>
        <a:buNone/>
        <a:defRPr sz="2500" kern="1200" baseline="0">
          <a:solidFill>
            <a:schemeClr val="tx2"/>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420" userDrawn="1">
          <p15:clr>
            <a:srgbClr val="F26B43"/>
          </p15:clr>
        </p15:guide>
        <p15:guide id="3" pos="41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0_3AF5DE65.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25_1A20CADF.xml"/><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9.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2" Type="http://schemas.openxmlformats.org/officeDocument/2006/relationships/hyperlink" Target="https://edubuas-my.sharepoint.com/:u:/g/personal/221270_buas_nl/Ecam1wMva6BEvw3BqxxGZI4B--6Jxw2D2KMl5SDwhjTc_Q?e=IzQKAE" TargetMode="Externa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17_8C8253C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0C64607B-E8EE-204A-9080-04231F8F550D}"/>
              </a:ext>
            </a:extLst>
          </p:cNvPr>
          <p:cNvSpPr>
            <a:spLocks noGrp="1"/>
          </p:cNvSpPr>
          <p:nvPr>
            <p:ph type="body" sz="quarter" idx="14"/>
          </p:nvPr>
        </p:nvSpPr>
        <p:spPr/>
        <p:txBody>
          <a:bodyPr vert="horz" lIns="468000" tIns="108000" rIns="468000" bIns="360000" rtlCol="0" anchor="t">
            <a:noAutofit/>
          </a:bodyPr>
          <a:lstStyle/>
          <a:p>
            <a:r>
              <a:rPr lang="nl-NL" dirty="0">
                <a:latin typeface="Open Sans"/>
                <a:ea typeface="Open Sans"/>
                <a:cs typeface="Open Sans"/>
              </a:rPr>
              <a:t>Neil Ross Daniel</a:t>
            </a:r>
            <a:endParaRPr lang="nl-NL"/>
          </a:p>
          <a:p>
            <a:r>
              <a:rPr lang="nl-NL" dirty="0">
                <a:latin typeface="Open Sans"/>
                <a:ea typeface="Open Sans"/>
                <a:cs typeface="Open Sans"/>
              </a:rPr>
              <a:t>221270</a:t>
            </a:r>
            <a:endParaRPr lang="nl-NL" dirty="0"/>
          </a:p>
        </p:txBody>
      </p:sp>
      <p:sp>
        <p:nvSpPr>
          <p:cNvPr id="25" name="Titel 24">
            <a:extLst>
              <a:ext uri="{FF2B5EF4-FFF2-40B4-BE49-F238E27FC236}">
                <a16:creationId xmlns:a16="http://schemas.microsoft.com/office/drawing/2014/main" id="{B8C37745-5CAB-B949-8072-79528679CAB3}"/>
              </a:ext>
            </a:extLst>
          </p:cNvPr>
          <p:cNvSpPr>
            <a:spLocks noGrp="1"/>
          </p:cNvSpPr>
          <p:nvPr>
            <p:ph type="title"/>
          </p:nvPr>
        </p:nvSpPr>
        <p:spPr/>
        <p:txBody>
          <a:bodyPr/>
          <a:lstStyle/>
          <a:p>
            <a:r>
              <a:rPr lang="en-NL" dirty="0"/>
              <a:t>Project Proposal</a:t>
            </a:r>
            <a:r>
              <a:rPr lang="en-US" dirty="0"/>
              <a:t>: </a:t>
            </a:r>
            <a:r>
              <a:rPr lang="en-US" dirty="0" err="1"/>
              <a:t>Bannanalyzer</a:t>
            </a:r>
            <a:endParaRPr lang="nl-NL" dirty="0"/>
          </a:p>
        </p:txBody>
      </p:sp>
    </p:spTree>
    <p:extLst>
      <p:ext uri="{BB962C8B-B14F-4D97-AF65-F5344CB8AC3E}">
        <p14:creationId xmlns:p14="http://schemas.microsoft.com/office/powerpoint/2010/main" val="989191781"/>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11DC88-37A3-1DAE-1ECC-731D4DBE607B}"/>
              </a:ext>
            </a:extLst>
          </p:cNvPr>
          <p:cNvSpPr>
            <a:spLocks noGrp="1"/>
          </p:cNvSpPr>
          <p:nvPr>
            <p:ph type="sldNum" sz="quarter" idx="12"/>
          </p:nvPr>
        </p:nvSpPr>
        <p:spPr/>
        <p:txBody>
          <a:bodyPr/>
          <a:lstStyle/>
          <a:p>
            <a:fld id="{AA6C878E-6624-8940-965B-E61AF946BCDB}" type="slidenum">
              <a:rPr lang="nl-NL" smtClean="0"/>
              <a:t>10</a:t>
            </a:fld>
            <a:endParaRPr lang="nl-NL"/>
          </a:p>
        </p:txBody>
      </p:sp>
      <p:sp>
        <p:nvSpPr>
          <p:cNvPr id="3" name="Content Placeholder 2">
            <a:extLst>
              <a:ext uri="{FF2B5EF4-FFF2-40B4-BE49-F238E27FC236}">
                <a16:creationId xmlns:a16="http://schemas.microsoft.com/office/drawing/2014/main" id="{DABB9B76-E164-A561-92FF-3A7C929F6EAF}"/>
              </a:ext>
            </a:extLst>
          </p:cNvPr>
          <p:cNvSpPr>
            <a:spLocks noGrp="1"/>
          </p:cNvSpPr>
          <p:nvPr>
            <p:ph sz="quarter" idx="15"/>
          </p:nvPr>
        </p:nvSpPr>
        <p:spPr>
          <a:xfrm>
            <a:off x="537882" y="1471381"/>
            <a:ext cx="11144922" cy="1612782"/>
          </a:xfrm>
        </p:spPr>
        <p:txBody>
          <a:bodyPr/>
          <a:lstStyle/>
          <a:p>
            <a:r>
              <a:rPr lang="nl-NL" dirty="0"/>
              <a:t>In </a:t>
            </a:r>
            <a:r>
              <a:rPr lang="nl-NL" dirty="0" err="1"/>
              <a:t>the</a:t>
            </a:r>
            <a:r>
              <a:rPr lang="nl-NL" dirty="0"/>
              <a:t> </a:t>
            </a:r>
            <a:r>
              <a:rPr lang="nl-NL" dirty="0" err="1"/>
              <a:t>Not</a:t>
            </a:r>
            <a:r>
              <a:rPr lang="nl-NL" dirty="0"/>
              <a:t> </a:t>
            </a:r>
            <a:r>
              <a:rPr lang="nl-NL" dirty="0" err="1"/>
              <a:t>spoiled</a:t>
            </a:r>
            <a:r>
              <a:rPr lang="nl-NL" dirty="0"/>
              <a:t> </a:t>
            </a:r>
            <a:r>
              <a:rPr lang="nl-NL" dirty="0" err="1"/>
              <a:t>bannans</a:t>
            </a:r>
            <a:r>
              <a:rPr lang="nl-NL" dirty="0"/>
              <a:t>, I have 213 images</a:t>
            </a:r>
          </a:p>
          <a:p>
            <a:r>
              <a:rPr lang="nl-NL" dirty="0"/>
              <a:t>In </a:t>
            </a:r>
            <a:r>
              <a:rPr lang="nl-NL" dirty="0" err="1"/>
              <a:t>the</a:t>
            </a:r>
            <a:r>
              <a:rPr lang="nl-NL" dirty="0"/>
              <a:t> </a:t>
            </a:r>
            <a:r>
              <a:rPr lang="nl-NL" dirty="0" err="1"/>
              <a:t>Spoiled</a:t>
            </a:r>
            <a:r>
              <a:rPr lang="nl-NL" dirty="0"/>
              <a:t> </a:t>
            </a:r>
            <a:r>
              <a:rPr lang="nl-NL" dirty="0" err="1"/>
              <a:t>bannans</a:t>
            </a:r>
            <a:r>
              <a:rPr lang="nl-NL" dirty="0"/>
              <a:t>, I have 167 images</a:t>
            </a:r>
          </a:p>
          <a:p>
            <a:r>
              <a:rPr lang="nl-NL" dirty="0"/>
              <a:t>My images </a:t>
            </a:r>
            <a:r>
              <a:rPr lang="nl-NL" dirty="0" err="1"/>
              <a:t>all</a:t>
            </a:r>
            <a:r>
              <a:rPr lang="nl-NL" dirty="0"/>
              <a:t> have a </a:t>
            </a:r>
            <a:r>
              <a:rPr lang="nl-NL" dirty="0" err="1"/>
              <a:t>size</a:t>
            </a:r>
            <a:r>
              <a:rPr lang="nl-NL" dirty="0"/>
              <a:t> of (224,224)</a:t>
            </a:r>
          </a:p>
          <a:p>
            <a:r>
              <a:rPr lang="nl-NL" dirty="0"/>
              <a:t>Data </a:t>
            </a:r>
            <a:r>
              <a:rPr lang="nl-NL" dirty="0" err="1"/>
              <a:t>scource</a:t>
            </a:r>
            <a:r>
              <a:rPr lang="nl-NL" dirty="0"/>
              <a:t>: </a:t>
            </a:r>
            <a:r>
              <a:rPr lang="nl-NL" dirty="0" err="1"/>
              <a:t>Imsitu</a:t>
            </a:r>
            <a:r>
              <a:rPr lang="nl-NL" dirty="0"/>
              <a:t> dataset, Google images (</a:t>
            </a:r>
            <a:r>
              <a:rPr lang="nl-NL" dirty="0" err="1"/>
              <a:t>using</a:t>
            </a:r>
            <a:r>
              <a:rPr lang="nl-NL" dirty="0"/>
              <a:t> google image </a:t>
            </a:r>
            <a:r>
              <a:rPr lang="nl-NL" dirty="0" err="1"/>
              <a:t>scrapper</a:t>
            </a:r>
            <a:r>
              <a:rPr lang="nl-NL" dirty="0"/>
              <a:t>)</a:t>
            </a:r>
          </a:p>
          <a:p>
            <a:endParaRPr lang="nl-NL" dirty="0"/>
          </a:p>
          <a:p>
            <a:endParaRPr lang="nl-NL" dirty="0"/>
          </a:p>
        </p:txBody>
      </p:sp>
      <p:sp>
        <p:nvSpPr>
          <p:cNvPr id="4" name="Title 3">
            <a:extLst>
              <a:ext uri="{FF2B5EF4-FFF2-40B4-BE49-F238E27FC236}">
                <a16:creationId xmlns:a16="http://schemas.microsoft.com/office/drawing/2014/main" id="{FE4B683A-5AC6-E74A-7589-E54E59D373E8}"/>
              </a:ext>
            </a:extLst>
          </p:cNvPr>
          <p:cNvSpPr>
            <a:spLocks noGrp="1"/>
          </p:cNvSpPr>
          <p:nvPr>
            <p:ph type="title"/>
          </p:nvPr>
        </p:nvSpPr>
        <p:spPr/>
        <p:txBody>
          <a:bodyPr/>
          <a:lstStyle/>
          <a:p>
            <a:r>
              <a:rPr lang="en-US" dirty="0">
                <a:latin typeface="Open Sans Semibold"/>
                <a:ea typeface="Open Sans Semibold"/>
                <a:cs typeface="Open Sans Semibold"/>
              </a:rPr>
              <a:t>PoC: The dataset</a:t>
            </a:r>
            <a:endParaRPr lang="nl-NL" dirty="0"/>
          </a:p>
        </p:txBody>
      </p:sp>
      <p:pic>
        <p:nvPicPr>
          <p:cNvPr id="6" name="Picture 5">
            <a:extLst>
              <a:ext uri="{FF2B5EF4-FFF2-40B4-BE49-F238E27FC236}">
                <a16:creationId xmlns:a16="http://schemas.microsoft.com/office/drawing/2014/main" id="{6609DA75-087D-63AF-C2A9-089B6039AAB8}"/>
              </a:ext>
            </a:extLst>
          </p:cNvPr>
          <p:cNvPicPr>
            <a:picLocks noChangeAspect="1"/>
          </p:cNvPicPr>
          <p:nvPr/>
        </p:nvPicPr>
        <p:blipFill>
          <a:blip r:embed="rId2"/>
          <a:stretch>
            <a:fillRect/>
          </a:stretch>
        </p:blipFill>
        <p:spPr>
          <a:xfrm>
            <a:off x="592117" y="3324844"/>
            <a:ext cx="10306050" cy="2790825"/>
          </a:xfrm>
          <a:prstGeom prst="rect">
            <a:avLst/>
          </a:prstGeom>
        </p:spPr>
      </p:pic>
    </p:spTree>
    <p:extLst>
      <p:ext uri="{BB962C8B-B14F-4D97-AF65-F5344CB8AC3E}">
        <p14:creationId xmlns:p14="http://schemas.microsoft.com/office/powerpoint/2010/main" val="599589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53B84-715B-E71E-E1BA-2D9CE8761AFD}"/>
              </a:ext>
            </a:extLst>
          </p:cNvPr>
          <p:cNvSpPr>
            <a:spLocks noGrp="1"/>
          </p:cNvSpPr>
          <p:nvPr>
            <p:ph type="sldNum" sz="quarter" idx="12"/>
          </p:nvPr>
        </p:nvSpPr>
        <p:spPr/>
        <p:txBody>
          <a:bodyPr/>
          <a:lstStyle/>
          <a:p>
            <a:fld id="{AA6C878E-6624-8940-965B-E61AF946BCDB}" type="slidenum">
              <a:rPr lang="nl-NL" smtClean="0"/>
              <a:t>11</a:t>
            </a:fld>
            <a:endParaRPr lang="nl-NL"/>
          </a:p>
        </p:txBody>
      </p:sp>
      <p:sp>
        <p:nvSpPr>
          <p:cNvPr id="3" name="Content Placeholder 2">
            <a:extLst>
              <a:ext uri="{FF2B5EF4-FFF2-40B4-BE49-F238E27FC236}">
                <a16:creationId xmlns:a16="http://schemas.microsoft.com/office/drawing/2014/main" id="{74AA6E07-E9EA-1F71-9117-A3F1E9491E59}"/>
              </a:ext>
            </a:extLst>
          </p:cNvPr>
          <p:cNvSpPr>
            <a:spLocks noGrp="1"/>
          </p:cNvSpPr>
          <p:nvPr>
            <p:ph sz="quarter" idx="15"/>
          </p:nvPr>
        </p:nvSpPr>
        <p:spPr/>
        <p:txBody>
          <a:bodyPr lIns="91440" tIns="45720" rIns="91440" bIns="45720" anchor="t">
            <a:noAutofit/>
          </a:bodyPr>
          <a:lstStyle/>
          <a:p>
            <a:pPr marL="198755" indent="-198755"/>
            <a:r>
              <a:rPr lang="en-US" dirty="0">
                <a:latin typeface="Open Sans"/>
                <a:ea typeface="Open Sans"/>
                <a:cs typeface="Open Sans"/>
              </a:rPr>
              <a:t>Random guess accuracy? 50%</a:t>
            </a:r>
          </a:p>
          <a:p>
            <a:pPr marL="198755" indent="-198755"/>
            <a:r>
              <a:rPr lang="en-US" dirty="0">
                <a:latin typeface="Open Sans"/>
                <a:ea typeface="Open Sans"/>
                <a:cs typeface="Open Sans"/>
              </a:rPr>
              <a:t>Human-Level Performance? </a:t>
            </a:r>
            <a:r>
              <a:rPr lang="en-US" dirty="0">
                <a:highlight>
                  <a:srgbClr val="00FFFF"/>
                </a:highlight>
                <a:latin typeface="Open Sans"/>
                <a:ea typeface="Open Sans"/>
                <a:cs typeface="Open Sans"/>
              </a:rPr>
              <a:t>74.6%</a:t>
            </a:r>
          </a:p>
          <a:p>
            <a:pPr marL="198755" indent="-198755"/>
            <a:r>
              <a:rPr lang="en-US" dirty="0">
                <a:latin typeface="Open Sans"/>
                <a:ea typeface="Open Sans"/>
                <a:cs typeface="Open Sans"/>
              </a:rPr>
              <a:t>Multilayer Perceptron? 78.9%</a:t>
            </a:r>
            <a:endParaRPr lang="en-US" dirty="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466E84BE-221A-928E-0894-D366C327620E}"/>
              </a:ext>
            </a:extLst>
          </p:cNvPr>
          <p:cNvSpPr>
            <a:spLocks noGrp="1"/>
          </p:cNvSpPr>
          <p:nvPr>
            <p:ph type="title"/>
          </p:nvPr>
        </p:nvSpPr>
        <p:spPr/>
        <p:txBody>
          <a:bodyPr lIns="91440" tIns="45720" rIns="91440" bIns="45720" anchor="t"/>
          <a:lstStyle/>
          <a:p>
            <a:r>
              <a:rPr lang="en-US" dirty="0">
                <a:latin typeface="Open Sans Semibold"/>
                <a:ea typeface="Open Sans Semibold"/>
                <a:cs typeface="Open Sans Semibold"/>
              </a:rPr>
              <a:t>PoC: Baselines</a:t>
            </a:r>
          </a:p>
          <a:p>
            <a:endParaRPr lang="en-US" dirty="0">
              <a:ea typeface="Open Sans Semibold"/>
              <a:cs typeface="Open Sans Semibold"/>
            </a:endParaRPr>
          </a:p>
        </p:txBody>
      </p:sp>
      <p:pic>
        <p:nvPicPr>
          <p:cNvPr id="5" name="Picture 4">
            <a:extLst>
              <a:ext uri="{FF2B5EF4-FFF2-40B4-BE49-F238E27FC236}">
                <a16:creationId xmlns:a16="http://schemas.microsoft.com/office/drawing/2014/main" id="{6C694C48-952C-D9E2-3699-7E7F3E95484A}"/>
              </a:ext>
            </a:extLst>
          </p:cNvPr>
          <p:cNvPicPr>
            <a:picLocks noChangeAspect="1"/>
          </p:cNvPicPr>
          <p:nvPr/>
        </p:nvPicPr>
        <p:blipFill>
          <a:blip r:embed="rId4"/>
          <a:stretch>
            <a:fillRect/>
          </a:stretch>
        </p:blipFill>
        <p:spPr>
          <a:xfrm>
            <a:off x="897192" y="4221394"/>
            <a:ext cx="7323918" cy="1288126"/>
          </a:xfrm>
          <a:prstGeom prst="rect">
            <a:avLst/>
          </a:prstGeom>
        </p:spPr>
      </p:pic>
    </p:spTree>
    <p:extLst>
      <p:ext uri="{BB962C8B-B14F-4D97-AF65-F5344CB8AC3E}">
        <p14:creationId xmlns:p14="http://schemas.microsoft.com/office/powerpoint/2010/main" val="438356703"/>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CFEBE8-14FF-1F01-1512-2B64EFC29B97}"/>
              </a:ext>
            </a:extLst>
          </p:cNvPr>
          <p:cNvSpPr>
            <a:spLocks noGrp="1"/>
          </p:cNvSpPr>
          <p:nvPr>
            <p:ph type="sldNum" sz="quarter" idx="12"/>
          </p:nvPr>
        </p:nvSpPr>
        <p:spPr/>
        <p:txBody>
          <a:bodyPr/>
          <a:lstStyle/>
          <a:p>
            <a:fld id="{AA6C878E-6624-8940-965B-E61AF946BCDB}" type="slidenum">
              <a:rPr lang="nl-NL" smtClean="0"/>
              <a:t>12</a:t>
            </a:fld>
            <a:endParaRPr lang="nl-NL"/>
          </a:p>
        </p:txBody>
      </p:sp>
      <p:sp>
        <p:nvSpPr>
          <p:cNvPr id="3" name="Content Placeholder 2">
            <a:extLst>
              <a:ext uri="{FF2B5EF4-FFF2-40B4-BE49-F238E27FC236}">
                <a16:creationId xmlns:a16="http://schemas.microsoft.com/office/drawing/2014/main" id="{C1644099-958B-FAE4-918C-51E4968DBFD1}"/>
              </a:ext>
            </a:extLst>
          </p:cNvPr>
          <p:cNvSpPr>
            <a:spLocks noGrp="1"/>
          </p:cNvSpPr>
          <p:nvPr>
            <p:ph sz="quarter" idx="15"/>
          </p:nvPr>
        </p:nvSpPr>
        <p:spPr/>
        <p:txBody>
          <a:bodyPr lIns="91440" tIns="45720" rIns="91440" bIns="45720" anchor="t">
            <a:noAutofit/>
          </a:bodyPr>
          <a:lstStyle/>
          <a:p>
            <a:pPr marL="457200" indent="-457200">
              <a:buFont typeface="+mj-lt"/>
              <a:buAutoNum type="arabicPeriod"/>
            </a:pPr>
            <a:r>
              <a:rPr lang="en-US" dirty="0">
                <a:latin typeface="+mn-lt"/>
                <a:ea typeface="Open Sans"/>
                <a:cs typeface="Open Sans"/>
              </a:rPr>
              <a:t>First </a:t>
            </a:r>
            <a:r>
              <a:rPr lang="en-GB" b="0" i="0" dirty="0">
                <a:solidFill>
                  <a:srgbClr val="374151"/>
                </a:solidFill>
                <a:effectLst/>
                <a:latin typeface="+mn-lt"/>
              </a:rPr>
              <a:t>resized the image to a fixed size of 224x224, which is a common input size for many image recognition models.</a:t>
            </a:r>
          </a:p>
          <a:p>
            <a:pPr marL="457200" indent="-457200">
              <a:buFont typeface="+mj-lt"/>
              <a:buAutoNum type="arabicPeriod"/>
            </a:pPr>
            <a:r>
              <a:rPr lang="en-GB" b="0" i="0" dirty="0">
                <a:solidFill>
                  <a:srgbClr val="374151"/>
                </a:solidFill>
                <a:effectLst/>
                <a:latin typeface="+mn-lt"/>
              </a:rPr>
              <a:t>Next, I converted the image to a float between 0 and 1 by dividing each pixel value by 255.</a:t>
            </a:r>
            <a:endParaRPr lang="en-GB" dirty="0">
              <a:solidFill>
                <a:srgbClr val="374151"/>
              </a:solidFill>
              <a:latin typeface="+mn-lt"/>
            </a:endParaRPr>
          </a:p>
          <a:p>
            <a:pPr marL="457200" indent="-457200">
              <a:buFont typeface="+mj-lt"/>
              <a:buAutoNum type="arabicPeriod"/>
            </a:pPr>
            <a:r>
              <a:rPr lang="en-GB" dirty="0">
                <a:solidFill>
                  <a:srgbClr val="374151"/>
                </a:solidFill>
                <a:latin typeface="+mn-lt"/>
                <a:ea typeface="Open Sans" panose="020B0606030504020204" pitchFamily="34" charset="0"/>
                <a:cs typeface="Open Sans" panose="020B0606030504020204" pitchFamily="34" charset="0"/>
              </a:rPr>
              <a:t>Finally I</a:t>
            </a:r>
            <a:r>
              <a:rPr lang="en-GB" b="0" i="0" dirty="0">
                <a:solidFill>
                  <a:srgbClr val="374151"/>
                </a:solidFill>
                <a:effectLst/>
                <a:latin typeface="+mn-lt"/>
              </a:rPr>
              <a:t> normalized the pixel values by subtracting the mean RGB values</a:t>
            </a:r>
            <a:endParaRPr lang="en-US" dirty="0">
              <a:latin typeface="+mn-lt"/>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DAB9C166-2AD7-DB52-CA76-7A6E267D5EDA}"/>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Preprocessing</a:t>
            </a:r>
            <a:endParaRPr lang="en-US"/>
          </a:p>
        </p:txBody>
      </p:sp>
    </p:spTree>
    <p:extLst>
      <p:ext uri="{BB962C8B-B14F-4D97-AF65-F5344CB8AC3E}">
        <p14:creationId xmlns:p14="http://schemas.microsoft.com/office/powerpoint/2010/main" val="390732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9F50D56-C094-49F0-19E7-E703EC9EB276}"/>
              </a:ext>
            </a:extLst>
          </p:cNvPr>
          <p:cNvSpPr>
            <a:spLocks noGrp="1"/>
          </p:cNvSpPr>
          <p:nvPr>
            <p:ph type="sldNum" sz="quarter" idx="12"/>
          </p:nvPr>
        </p:nvSpPr>
        <p:spPr/>
        <p:txBody>
          <a:bodyPr/>
          <a:lstStyle/>
          <a:p>
            <a:fld id="{AA6C878E-6624-8940-965B-E61AF946BCDB}" type="slidenum">
              <a:rPr lang="nl-NL" smtClean="0"/>
              <a:t>13</a:t>
            </a:fld>
            <a:endParaRPr lang="nl-NL"/>
          </a:p>
        </p:txBody>
      </p:sp>
      <p:sp>
        <p:nvSpPr>
          <p:cNvPr id="3" name="Content Placeholder 2">
            <a:extLst>
              <a:ext uri="{FF2B5EF4-FFF2-40B4-BE49-F238E27FC236}">
                <a16:creationId xmlns:a16="http://schemas.microsoft.com/office/drawing/2014/main" id="{66975270-2B64-A20B-95D0-FB6920DCBCA3}"/>
              </a:ext>
            </a:extLst>
          </p:cNvPr>
          <p:cNvSpPr>
            <a:spLocks noGrp="1"/>
          </p:cNvSpPr>
          <p:nvPr>
            <p:ph sz="quarter" idx="15"/>
          </p:nvPr>
        </p:nvSpPr>
        <p:spPr>
          <a:xfrm>
            <a:off x="537882" y="992963"/>
            <a:ext cx="11144922" cy="574395"/>
          </a:xfrm>
        </p:spPr>
        <p:txBody>
          <a:bodyPr lIns="91440" tIns="45720" rIns="91440" bIns="45720" anchor="t">
            <a:noAutofit/>
          </a:bodyPr>
          <a:lstStyle/>
          <a:p>
            <a:pPr marL="198755" indent="-198755"/>
            <a:r>
              <a:rPr lang="en-US" dirty="0">
                <a:latin typeface="Open Sans"/>
                <a:ea typeface="Open Sans"/>
                <a:cs typeface="Open Sans"/>
              </a:rPr>
              <a:t>Show every layer using </a:t>
            </a:r>
            <a:r>
              <a:rPr lang="en-US" dirty="0" err="1">
                <a:latin typeface="Open Sans"/>
                <a:ea typeface="Open Sans"/>
                <a:cs typeface="Open Sans"/>
              </a:rPr>
              <a:t>model.summary</a:t>
            </a:r>
            <a:r>
              <a:rPr lang="en-US" dirty="0">
                <a:latin typeface="Open Sans"/>
                <a:ea typeface="Open Sans"/>
                <a:cs typeface="Open Sans"/>
              </a:rPr>
              <a:t>()</a:t>
            </a:r>
          </a:p>
        </p:txBody>
      </p:sp>
      <p:sp>
        <p:nvSpPr>
          <p:cNvPr id="4" name="Title 3">
            <a:extLst>
              <a:ext uri="{FF2B5EF4-FFF2-40B4-BE49-F238E27FC236}">
                <a16:creationId xmlns:a16="http://schemas.microsoft.com/office/drawing/2014/main" id="{CBFF404C-8F83-37A5-2F4A-6D40CC64A1A3}"/>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CNN architecture</a:t>
            </a:r>
            <a:endParaRPr lang="en-US"/>
          </a:p>
        </p:txBody>
      </p:sp>
      <p:grpSp>
        <p:nvGrpSpPr>
          <p:cNvPr id="11" name="Group 10">
            <a:extLst>
              <a:ext uri="{FF2B5EF4-FFF2-40B4-BE49-F238E27FC236}">
                <a16:creationId xmlns:a16="http://schemas.microsoft.com/office/drawing/2014/main" id="{048B6929-3509-939B-8E0A-17658C0F65F4}"/>
              </a:ext>
            </a:extLst>
          </p:cNvPr>
          <p:cNvGrpSpPr/>
          <p:nvPr/>
        </p:nvGrpSpPr>
        <p:grpSpPr>
          <a:xfrm>
            <a:off x="6926033" y="412477"/>
            <a:ext cx="4967186" cy="5548105"/>
            <a:chOff x="6864040" y="316932"/>
            <a:chExt cx="4967186" cy="5548105"/>
          </a:xfrm>
        </p:grpSpPr>
        <p:pic>
          <p:nvPicPr>
            <p:cNvPr id="8" name="Picture 7">
              <a:extLst>
                <a:ext uri="{FF2B5EF4-FFF2-40B4-BE49-F238E27FC236}">
                  <a16:creationId xmlns:a16="http://schemas.microsoft.com/office/drawing/2014/main" id="{75D2620D-9431-8B57-C790-F3AD125330E8}"/>
                </a:ext>
              </a:extLst>
            </p:cNvPr>
            <p:cNvPicPr>
              <a:picLocks noChangeAspect="1"/>
            </p:cNvPicPr>
            <p:nvPr/>
          </p:nvPicPr>
          <p:blipFill>
            <a:blip r:embed="rId2"/>
            <a:stretch>
              <a:fillRect/>
            </a:stretch>
          </p:blipFill>
          <p:spPr>
            <a:xfrm>
              <a:off x="6864040" y="316932"/>
              <a:ext cx="4967186" cy="4554329"/>
            </a:xfrm>
            <a:prstGeom prst="rect">
              <a:avLst/>
            </a:prstGeom>
          </p:spPr>
        </p:pic>
        <p:pic>
          <p:nvPicPr>
            <p:cNvPr id="10" name="Picture 9">
              <a:extLst>
                <a:ext uri="{FF2B5EF4-FFF2-40B4-BE49-F238E27FC236}">
                  <a16:creationId xmlns:a16="http://schemas.microsoft.com/office/drawing/2014/main" id="{66BAF13C-ADC6-2C64-F9B2-FBF0E332174F}"/>
                </a:ext>
              </a:extLst>
            </p:cNvPr>
            <p:cNvPicPr>
              <a:picLocks noChangeAspect="1"/>
            </p:cNvPicPr>
            <p:nvPr/>
          </p:nvPicPr>
          <p:blipFill>
            <a:blip r:embed="rId3"/>
            <a:stretch>
              <a:fillRect/>
            </a:stretch>
          </p:blipFill>
          <p:spPr>
            <a:xfrm>
              <a:off x="6864040" y="4865107"/>
              <a:ext cx="4967186" cy="999930"/>
            </a:xfrm>
            <a:prstGeom prst="rect">
              <a:avLst/>
            </a:prstGeom>
          </p:spPr>
        </p:pic>
      </p:grpSp>
    </p:spTree>
    <p:extLst>
      <p:ext uri="{BB962C8B-B14F-4D97-AF65-F5344CB8AC3E}">
        <p14:creationId xmlns:p14="http://schemas.microsoft.com/office/powerpoint/2010/main" val="225102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61038B-4DB1-2DC7-8D46-B981CF0EA74C}"/>
              </a:ext>
            </a:extLst>
          </p:cNvPr>
          <p:cNvSpPr>
            <a:spLocks noGrp="1"/>
          </p:cNvSpPr>
          <p:nvPr>
            <p:ph type="sldNum" sz="quarter" idx="12"/>
          </p:nvPr>
        </p:nvSpPr>
        <p:spPr/>
        <p:txBody>
          <a:bodyPr/>
          <a:lstStyle/>
          <a:p>
            <a:fld id="{AA6C878E-6624-8940-965B-E61AF946BCDB}" type="slidenum">
              <a:rPr lang="nl-NL" smtClean="0"/>
              <a:t>14</a:t>
            </a:fld>
            <a:endParaRPr lang="nl-NL"/>
          </a:p>
        </p:txBody>
      </p:sp>
      <p:sp>
        <p:nvSpPr>
          <p:cNvPr id="3" name="Content Placeholder 2">
            <a:extLst>
              <a:ext uri="{FF2B5EF4-FFF2-40B4-BE49-F238E27FC236}">
                <a16:creationId xmlns:a16="http://schemas.microsoft.com/office/drawing/2014/main" id="{42D8C140-3745-7F38-5FE1-B2DFC9B044B7}"/>
              </a:ext>
            </a:extLst>
          </p:cNvPr>
          <p:cNvSpPr>
            <a:spLocks noGrp="1"/>
          </p:cNvSpPr>
          <p:nvPr>
            <p:ph sz="quarter" idx="15"/>
          </p:nvPr>
        </p:nvSpPr>
        <p:spPr>
          <a:xfrm>
            <a:off x="537882" y="1471381"/>
            <a:ext cx="4685047" cy="4154984"/>
          </a:xfrm>
        </p:spPr>
        <p:txBody>
          <a:bodyPr lIns="91440" tIns="45720" rIns="91440" bIns="45720" anchor="t">
            <a:noAutofit/>
          </a:bodyPr>
          <a:lstStyle/>
          <a:p>
            <a:pPr marL="0" indent="0">
              <a:buNone/>
            </a:pPr>
            <a:r>
              <a:rPr lang="en-US" dirty="0">
                <a:latin typeface="+mn-lt"/>
                <a:ea typeface="Open Sans"/>
                <a:cs typeface="Open Sans"/>
                <a:sym typeface="Wingdings" panose="05000000000000000000" pitchFamily="2" charset="2"/>
              </a:rPr>
              <a:t>Binary classification so I chose</a:t>
            </a:r>
          </a:p>
          <a:p>
            <a:pPr marL="0" indent="0">
              <a:buNone/>
            </a:pPr>
            <a:r>
              <a:rPr lang="en-US" dirty="0">
                <a:latin typeface="+mn-lt"/>
                <a:ea typeface="Open Sans"/>
                <a:cs typeface="Open Sans"/>
              </a:rPr>
              <a:t>Loss function: Binary crossentropy</a:t>
            </a:r>
          </a:p>
          <a:p>
            <a:pPr marL="0" indent="0">
              <a:buNone/>
            </a:pPr>
            <a:endParaRPr lang="en-US" dirty="0">
              <a:latin typeface="+mn-lt"/>
              <a:ea typeface="Open Sans"/>
              <a:cs typeface="Open Sans"/>
              <a:sym typeface="Wingdings" panose="05000000000000000000" pitchFamily="2" charset="2"/>
            </a:endParaRPr>
          </a:p>
          <a:p>
            <a:pPr marL="0" indent="0">
              <a:buNone/>
            </a:pPr>
            <a:r>
              <a:rPr lang="en-US" dirty="0">
                <a:latin typeface="+mn-lt"/>
                <a:ea typeface="Open Sans"/>
                <a:cs typeface="Open Sans"/>
                <a:sym typeface="Wingdings" panose="05000000000000000000" pitchFamily="2" charset="2"/>
              </a:rPr>
              <a:t>I used the precision metric, recall metric and F1 metric because they were part of the classification report.</a:t>
            </a:r>
            <a:endParaRPr lang="en-US" dirty="0">
              <a:latin typeface="+mn-lt"/>
              <a:ea typeface="Open Sans"/>
              <a:cs typeface="Open Sans"/>
            </a:endParaRPr>
          </a:p>
        </p:txBody>
      </p:sp>
      <p:sp>
        <p:nvSpPr>
          <p:cNvPr id="4" name="Title 3">
            <a:extLst>
              <a:ext uri="{FF2B5EF4-FFF2-40B4-BE49-F238E27FC236}">
                <a16:creationId xmlns:a16="http://schemas.microsoft.com/office/drawing/2014/main" id="{F1F304B2-EC73-99DE-56E6-15C34C9A5C1E}"/>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CNN training</a:t>
            </a:r>
            <a:endParaRPr lang="en-US"/>
          </a:p>
        </p:txBody>
      </p:sp>
      <p:pic>
        <p:nvPicPr>
          <p:cNvPr id="10" name="Picture 9">
            <a:extLst>
              <a:ext uri="{FF2B5EF4-FFF2-40B4-BE49-F238E27FC236}">
                <a16:creationId xmlns:a16="http://schemas.microsoft.com/office/drawing/2014/main" id="{11124FAD-FDE5-3AFC-AA59-7F2D0313EA66}"/>
              </a:ext>
            </a:extLst>
          </p:cNvPr>
          <p:cNvPicPr>
            <a:picLocks noChangeAspect="1"/>
          </p:cNvPicPr>
          <p:nvPr/>
        </p:nvPicPr>
        <p:blipFill>
          <a:blip r:embed="rId3"/>
          <a:stretch>
            <a:fillRect/>
          </a:stretch>
        </p:blipFill>
        <p:spPr>
          <a:xfrm>
            <a:off x="2243418" y="4026885"/>
            <a:ext cx="9410700" cy="1790700"/>
          </a:xfrm>
          <a:prstGeom prst="rect">
            <a:avLst/>
          </a:prstGeom>
        </p:spPr>
      </p:pic>
    </p:spTree>
    <p:extLst>
      <p:ext uri="{BB962C8B-B14F-4D97-AF65-F5344CB8AC3E}">
        <p14:creationId xmlns:p14="http://schemas.microsoft.com/office/powerpoint/2010/main" val="132442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F442E-ADA6-DEDC-30C5-ECDB2A47369B}"/>
              </a:ext>
            </a:extLst>
          </p:cNvPr>
          <p:cNvSpPr>
            <a:spLocks noGrp="1"/>
          </p:cNvSpPr>
          <p:nvPr>
            <p:ph type="sldNum" sz="quarter" idx="12"/>
          </p:nvPr>
        </p:nvSpPr>
        <p:spPr/>
        <p:txBody>
          <a:bodyPr/>
          <a:lstStyle/>
          <a:p>
            <a:fld id="{AA6C878E-6624-8940-965B-E61AF946BCDB}" type="slidenum">
              <a:rPr lang="nl-NL" smtClean="0"/>
              <a:t>15</a:t>
            </a:fld>
            <a:endParaRPr lang="nl-NL"/>
          </a:p>
        </p:txBody>
      </p:sp>
      <p:sp>
        <p:nvSpPr>
          <p:cNvPr id="3" name="Content Placeholder 2">
            <a:extLst>
              <a:ext uri="{FF2B5EF4-FFF2-40B4-BE49-F238E27FC236}">
                <a16:creationId xmlns:a16="http://schemas.microsoft.com/office/drawing/2014/main" id="{DB814D02-6729-8AE0-7046-08D28CB3EE9B}"/>
              </a:ext>
            </a:extLst>
          </p:cNvPr>
          <p:cNvSpPr>
            <a:spLocks noGrp="1"/>
          </p:cNvSpPr>
          <p:nvPr>
            <p:ph sz="quarter" idx="15"/>
          </p:nvPr>
        </p:nvSpPr>
        <p:spPr/>
        <p:txBody>
          <a:bodyPr lIns="91440" tIns="45720" rIns="91440" bIns="45720" anchor="t">
            <a:noAutofit/>
          </a:bodyPr>
          <a:lstStyle/>
          <a:p>
            <a:pPr marL="198755" indent="-198755"/>
            <a:r>
              <a:rPr lang="en-US">
                <a:latin typeface="Open Sans"/>
                <a:ea typeface="Open Sans"/>
                <a:cs typeface="Open Sans"/>
              </a:rPr>
              <a:t>Show &amp; interpret selected metrics and/or plots.</a:t>
            </a:r>
            <a:endParaRPr lang="en-US">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CDF33F2B-7B42-65F0-2C41-1A05189D868B}"/>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Model performance</a:t>
            </a:r>
            <a:endParaRPr lang="en-US"/>
          </a:p>
        </p:txBody>
      </p:sp>
      <p:pic>
        <p:nvPicPr>
          <p:cNvPr id="5" name="Picture 4">
            <a:extLst>
              <a:ext uri="{FF2B5EF4-FFF2-40B4-BE49-F238E27FC236}">
                <a16:creationId xmlns:a16="http://schemas.microsoft.com/office/drawing/2014/main" id="{1ED58784-56A4-8DF5-8235-BADB67CF4CB5}"/>
              </a:ext>
            </a:extLst>
          </p:cNvPr>
          <p:cNvPicPr>
            <a:picLocks noChangeAspect="1"/>
          </p:cNvPicPr>
          <p:nvPr/>
        </p:nvPicPr>
        <p:blipFill>
          <a:blip r:embed="rId2"/>
          <a:stretch>
            <a:fillRect/>
          </a:stretch>
        </p:blipFill>
        <p:spPr>
          <a:xfrm>
            <a:off x="509196" y="1856106"/>
            <a:ext cx="3737340" cy="2759882"/>
          </a:xfrm>
          <a:prstGeom prst="rect">
            <a:avLst/>
          </a:prstGeom>
        </p:spPr>
      </p:pic>
      <p:pic>
        <p:nvPicPr>
          <p:cNvPr id="6" name="Picture 5">
            <a:extLst>
              <a:ext uri="{FF2B5EF4-FFF2-40B4-BE49-F238E27FC236}">
                <a16:creationId xmlns:a16="http://schemas.microsoft.com/office/drawing/2014/main" id="{6FFAB0BD-2AFB-F66E-CB0C-44927E5C9AD1}"/>
              </a:ext>
            </a:extLst>
          </p:cNvPr>
          <p:cNvPicPr>
            <a:picLocks noChangeAspect="1"/>
          </p:cNvPicPr>
          <p:nvPr/>
        </p:nvPicPr>
        <p:blipFill>
          <a:blip r:embed="rId2"/>
          <a:stretch>
            <a:fillRect/>
          </a:stretch>
        </p:blipFill>
        <p:spPr>
          <a:xfrm>
            <a:off x="4529853" y="1856106"/>
            <a:ext cx="3737340" cy="2759882"/>
          </a:xfrm>
          <a:prstGeom prst="rect">
            <a:avLst/>
          </a:prstGeom>
        </p:spPr>
      </p:pic>
      <p:pic>
        <p:nvPicPr>
          <p:cNvPr id="8" name="Picture 7">
            <a:extLst>
              <a:ext uri="{FF2B5EF4-FFF2-40B4-BE49-F238E27FC236}">
                <a16:creationId xmlns:a16="http://schemas.microsoft.com/office/drawing/2014/main" id="{CF90DE7C-6A73-7EE1-378B-7549A5BCBE59}"/>
              </a:ext>
            </a:extLst>
          </p:cNvPr>
          <p:cNvPicPr>
            <a:picLocks noChangeAspect="1"/>
          </p:cNvPicPr>
          <p:nvPr/>
        </p:nvPicPr>
        <p:blipFill>
          <a:blip r:embed="rId3"/>
          <a:stretch>
            <a:fillRect/>
          </a:stretch>
        </p:blipFill>
        <p:spPr>
          <a:xfrm>
            <a:off x="8370517" y="1471381"/>
            <a:ext cx="3606823" cy="3904340"/>
          </a:xfrm>
          <a:prstGeom prst="rect">
            <a:avLst/>
          </a:prstGeom>
        </p:spPr>
      </p:pic>
    </p:spTree>
    <p:extLst>
      <p:ext uri="{BB962C8B-B14F-4D97-AF65-F5344CB8AC3E}">
        <p14:creationId xmlns:p14="http://schemas.microsoft.com/office/powerpoint/2010/main" val="2434793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0FDCEC-63D1-D8E6-49E0-97A9A5CA3278}"/>
              </a:ext>
            </a:extLst>
          </p:cNvPr>
          <p:cNvSpPr>
            <a:spLocks noGrp="1"/>
          </p:cNvSpPr>
          <p:nvPr>
            <p:ph type="sldNum" sz="quarter" idx="12"/>
          </p:nvPr>
        </p:nvSpPr>
        <p:spPr/>
        <p:txBody>
          <a:bodyPr/>
          <a:lstStyle/>
          <a:p>
            <a:fld id="{AA6C878E-6624-8940-965B-E61AF946BCDB}" type="slidenum">
              <a:rPr lang="nl-NL" smtClean="0"/>
              <a:t>16</a:t>
            </a:fld>
            <a:endParaRPr lang="nl-NL"/>
          </a:p>
        </p:txBody>
      </p:sp>
      <p:sp>
        <p:nvSpPr>
          <p:cNvPr id="4" name="Title 3">
            <a:extLst>
              <a:ext uri="{FF2B5EF4-FFF2-40B4-BE49-F238E27FC236}">
                <a16:creationId xmlns:a16="http://schemas.microsoft.com/office/drawing/2014/main" id="{DC2C57F9-3235-0290-222B-989B87C8EF67}"/>
              </a:ext>
            </a:extLst>
          </p:cNvPr>
          <p:cNvSpPr>
            <a:spLocks noGrp="1"/>
          </p:cNvSpPr>
          <p:nvPr>
            <p:ph type="title"/>
          </p:nvPr>
        </p:nvSpPr>
        <p:spPr/>
        <p:txBody>
          <a:bodyPr lIns="91440" tIns="45720" rIns="91440" bIns="45720" anchor="t"/>
          <a:lstStyle/>
          <a:p>
            <a:r>
              <a:rPr lang="en-US">
                <a:latin typeface="Open Sans Semibold"/>
                <a:ea typeface="Open Sans Semibold"/>
                <a:cs typeface="Open Sans Semibold"/>
              </a:rPr>
              <a:t>PoC: Error analysis</a:t>
            </a:r>
            <a:endParaRPr lang="en-US">
              <a:latin typeface="Open Sans Semibold"/>
            </a:endParaRPr>
          </a:p>
        </p:txBody>
      </p:sp>
      <p:pic>
        <p:nvPicPr>
          <p:cNvPr id="6" name="Picture 5">
            <a:extLst>
              <a:ext uri="{FF2B5EF4-FFF2-40B4-BE49-F238E27FC236}">
                <a16:creationId xmlns:a16="http://schemas.microsoft.com/office/drawing/2014/main" id="{ED8B582E-7919-4854-5372-3B7F9BADE7E2}"/>
              </a:ext>
            </a:extLst>
          </p:cNvPr>
          <p:cNvPicPr>
            <a:picLocks noChangeAspect="1"/>
          </p:cNvPicPr>
          <p:nvPr/>
        </p:nvPicPr>
        <p:blipFill>
          <a:blip r:embed="rId3"/>
          <a:stretch>
            <a:fillRect/>
          </a:stretch>
        </p:blipFill>
        <p:spPr>
          <a:xfrm>
            <a:off x="537883" y="1280161"/>
            <a:ext cx="2227030" cy="2268951"/>
          </a:xfrm>
          <a:prstGeom prst="rect">
            <a:avLst/>
          </a:prstGeom>
        </p:spPr>
      </p:pic>
      <p:pic>
        <p:nvPicPr>
          <p:cNvPr id="8" name="Picture 7">
            <a:extLst>
              <a:ext uri="{FF2B5EF4-FFF2-40B4-BE49-F238E27FC236}">
                <a16:creationId xmlns:a16="http://schemas.microsoft.com/office/drawing/2014/main" id="{9F9D8E62-DB50-DDBF-F98A-FA0C5613771D}"/>
              </a:ext>
            </a:extLst>
          </p:cNvPr>
          <p:cNvPicPr>
            <a:picLocks noChangeAspect="1"/>
          </p:cNvPicPr>
          <p:nvPr/>
        </p:nvPicPr>
        <p:blipFill>
          <a:blip r:embed="rId4"/>
          <a:stretch>
            <a:fillRect/>
          </a:stretch>
        </p:blipFill>
        <p:spPr>
          <a:xfrm>
            <a:off x="3157538" y="1280161"/>
            <a:ext cx="2227030" cy="2268951"/>
          </a:xfrm>
          <a:prstGeom prst="rect">
            <a:avLst/>
          </a:prstGeom>
        </p:spPr>
      </p:pic>
      <p:pic>
        <p:nvPicPr>
          <p:cNvPr id="10" name="Picture 9">
            <a:extLst>
              <a:ext uri="{FF2B5EF4-FFF2-40B4-BE49-F238E27FC236}">
                <a16:creationId xmlns:a16="http://schemas.microsoft.com/office/drawing/2014/main" id="{E64CFD33-15BB-70BA-093D-EAD3D48B04BD}"/>
              </a:ext>
            </a:extLst>
          </p:cNvPr>
          <p:cNvPicPr>
            <a:picLocks noChangeAspect="1"/>
          </p:cNvPicPr>
          <p:nvPr/>
        </p:nvPicPr>
        <p:blipFill>
          <a:blip r:embed="rId5"/>
          <a:stretch>
            <a:fillRect/>
          </a:stretch>
        </p:blipFill>
        <p:spPr>
          <a:xfrm>
            <a:off x="5777193" y="1280161"/>
            <a:ext cx="2227030" cy="2268951"/>
          </a:xfrm>
          <a:prstGeom prst="rect">
            <a:avLst/>
          </a:prstGeom>
        </p:spPr>
      </p:pic>
      <p:pic>
        <p:nvPicPr>
          <p:cNvPr id="12" name="Picture 11">
            <a:extLst>
              <a:ext uri="{FF2B5EF4-FFF2-40B4-BE49-F238E27FC236}">
                <a16:creationId xmlns:a16="http://schemas.microsoft.com/office/drawing/2014/main" id="{CBC44416-EA6D-08B7-40D7-A02B01FC8C8A}"/>
              </a:ext>
            </a:extLst>
          </p:cNvPr>
          <p:cNvPicPr>
            <a:picLocks noChangeAspect="1"/>
          </p:cNvPicPr>
          <p:nvPr/>
        </p:nvPicPr>
        <p:blipFill>
          <a:blip r:embed="rId6"/>
          <a:stretch>
            <a:fillRect/>
          </a:stretch>
        </p:blipFill>
        <p:spPr>
          <a:xfrm>
            <a:off x="8396849" y="1280161"/>
            <a:ext cx="2227030" cy="2268951"/>
          </a:xfrm>
          <a:prstGeom prst="rect">
            <a:avLst/>
          </a:prstGeom>
        </p:spPr>
      </p:pic>
    </p:spTree>
    <p:extLst>
      <p:ext uri="{BB962C8B-B14F-4D97-AF65-F5344CB8AC3E}">
        <p14:creationId xmlns:p14="http://schemas.microsoft.com/office/powerpoint/2010/main" val="297834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312DF2-3FDC-03F5-91DE-C1602CCA6A66}"/>
              </a:ext>
            </a:extLst>
          </p:cNvPr>
          <p:cNvSpPr>
            <a:spLocks noGrp="1"/>
          </p:cNvSpPr>
          <p:nvPr>
            <p:ph type="sldNum" sz="quarter" idx="12"/>
          </p:nvPr>
        </p:nvSpPr>
        <p:spPr/>
        <p:txBody>
          <a:bodyPr/>
          <a:lstStyle/>
          <a:p>
            <a:fld id="{AA6C878E-6624-8940-965B-E61AF946BCDB}" type="slidenum">
              <a:rPr lang="nl-NL" smtClean="0"/>
              <a:t>17</a:t>
            </a:fld>
            <a:endParaRPr lang="nl-NL"/>
          </a:p>
        </p:txBody>
      </p:sp>
      <p:sp>
        <p:nvSpPr>
          <p:cNvPr id="3" name="Content Placeholder 2">
            <a:extLst>
              <a:ext uri="{FF2B5EF4-FFF2-40B4-BE49-F238E27FC236}">
                <a16:creationId xmlns:a16="http://schemas.microsoft.com/office/drawing/2014/main" id="{C4A9CB05-7BA6-619A-EF23-37E5E172D671}"/>
              </a:ext>
            </a:extLst>
          </p:cNvPr>
          <p:cNvSpPr>
            <a:spLocks noGrp="1"/>
          </p:cNvSpPr>
          <p:nvPr>
            <p:ph sz="quarter" idx="15"/>
          </p:nvPr>
        </p:nvSpPr>
        <p:spPr>
          <a:xfrm>
            <a:off x="537882" y="1471381"/>
            <a:ext cx="4173603" cy="4154984"/>
          </a:xfrm>
        </p:spPr>
        <p:txBody>
          <a:bodyPr lIns="91440" tIns="45720" rIns="91440" bIns="45720" anchor="t">
            <a:noAutofit/>
          </a:bodyPr>
          <a:lstStyle/>
          <a:p>
            <a:pPr marL="0" indent="0">
              <a:buNone/>
            </a:pPr>
            <a:r>
              <a:rPr lang="en-US" dirty="0">
                <a:ea typeface="Open Sans"/>
                <a:cs typeface="Open Sans"/>
              </a:rPr>
              <a:t>I tackled working with small datasets by collecting more images and I used data augmentation. By doing this I increased the accuracy of my model.</a:t>
            </a:r>
          </a:p>
          <a:p>
            <a:pPr marL="0" indent="0">
              <a:buNone/>
            </a:pPr>
            <a:endParaRPr lang="en-US" dirty="0">
              <a:ea typeface="Open Sans"/>
              <a:cs typeface="Open Sans"/>
            </a:endParaRPr>
          </a:p>
        </p:txBody>
      </p:sp>
      <p:sp>
        <p:nvSpPr>
          <p:cNvPr id="4" name="Title 3">
            <a:extLst>
              <a:ext uri="{FF2B5EF4-FFF2-40B4-BE49-F238E27FC236}">
                <a16:creationId xmlns:a16="http://schemas.microsoft.com/office/drawing/2014/main" id="{59AA9316-0E5A-4AFF-5F66-5F364B7F7B00}"/>
              </a:ext>
            </a:extLst>
          </p:cNvPr>
          <p:cNvSpPr>
            <a:spLocks noGrp="1"/>
          </p:cNvSpPr>
          <p:nvPr>
            <p:ph type="title"/>
          </p:nvPr>
        </p:nvSpPr>
        <p:spPr/>
        <p:txBody>
          <a:bodyPr lIns="91440" tIns="45720" rIns="91440" bIns="45720" anchor="t"/>
          <a:lstStyle/>
          <a:p>
            <a:r>
              <a:rPr lang="en-GB" dirty="0">
                <a:latin typeface="Open Sans Semibold"/>
                <a:ea typeface="Open Sans Semibold"/>
                <a:cs typeface="Open Sans Semibold"/>
              </a:rPr>
              <a:t>PoC: Iteration</a:t>
            </a:r>
            <a:endParaRPr lang="en-US" dirty="0"/>
          </a:p>
          <a:p>
            <a:endParaRPr lang="en-US" dirty="0">
              <a:ea typeface="Open Sans Semibold"/>
              <a:cs typeface="Open Sans Semibold"/>
            </a:endParaRPr>
          </a:p>
        </p:txBody>
      </p:sp>
      <p:pic>
        <p:nvPicPr>
          <p:cNvPr id="6" name="Picture 5">
            <a:extLst>
              <a:ext uri="{FF2B5EF4-FFF2-40B4-BE49-F238E27FC236}">
                <a16:creationId xmlns:a16="http://schemas.microsoft.com/office/drawing/2014/main" id="{A744161A-FBF5-7823-BD13-D2A54B72E498}"/>
              </a:ext>
            </a:extLst>
          </p:cNvPr>
          <p:cNvPicPr>
            <a:picLocks noChangeAspect="1"/>
          </p:cNvPicPr>
          <p:nvPr/>
        </p:nvPicPr>
        <p:blipFill>
          <a:blip r:embed="rId3"/>
          <a:stretch>
            <a:fillRect/>
          </a:stretch>
        </p:blipFill>
        <p:spPr>
          <a:xfrm>
            <a:off x="4711485" y="685348"/>
            <a:ext cx="7349748" cy="1279771"/>
          </a:xfrm>
          <a:prstGeom prst="rect">
            <a:avLst/>
          </a:prstGeom>
        </p:spPr>
      </p:pic>
      <p:pic>
        <p:nvPicPr>
          <p:cNvPr id="8" name="Picture 7">
            <a:extLst>
              <a:ext uri="{FF2B5EF4-FFF2-40B4-BE49-F238E27FC236}">
                <a16:creationId xmlns:a16="http://schemas.microsoft.com/office/drawing/2014/main" id="{536DA933-AA5F-7F6D-DCF2-7DBCA73C9DFD}"/>
              </a:ext>
            </a:extLst>
          </p:cNvPr>
          <p:cNvPicPr>
            <a:picLocks noChangeAspect="1"/>
          </p:cNvPicPr>
          <p:nvPr/>
        </p:nvPicPr>
        <p:blipFill>
          <a:blip r:embed="rId4"/>
          <a:stretch>
            <a:fillRect/>
          </a:stretch>
        </p:blipFill>
        <p:spPr>
          <a:xfrm>
            <a:off x="4711484" y="2414003"/>
            <a:ext cx="7349749" cy="1370533"/>
          </a:xfrm>
          <a:prstGeom prst="rect">
            <a:avLst/>
          </a:prstGeom>
        </p:spPr>
      </p:pic>
      <p:pic>
        <p:nvPicPr>
          <p:cNvPr id="10" name="Picture 9">
            <a:extLst>
              <a:ext uri="{FF2B5EF4-FFF2-40B4-BE49-F238E27FC236}">
                <a16:creationId xmlns:a16="http://schemas.microsoft.com/office/drawing/2014/main" id="{A8C7BB71-BBD9-F583-87C4-2D2480C6D410}"/>
              </a:ext>
            </a:extLst>
          </p:cNvPr>
          <p:cNvPicPr>
            <a:picLocks noChangeAspect="1"/>
          </p:cNvPicPr>
          <p:nvPr/>
        </p:nvPicPr>
        <p:blipFill>
          <a:blip r:embed="rId5"/>
          <a:stretch>
            <a:fillRect/>
          </a:stretch>
        </p:blipFill>
        <p:spPr>
          <a:xfrm>
            <a:off x="4711484" y="4267889"/>
            <a:ext cx="7323918" cy="1288126"/>
          </a:xfrm>
          <a:prstGeom prst="rect">
            <a:avLst/>
          </a:prstGeom>
        </p:spPr>
      </p:pic>
      <p:sp>
        <p:nvSpPr>
          <p:cNvPr id="11" name="TextBox 10">
            <a:extLst>
              <a:ext uri="{FF2B5EF4-FFF2-40B4-BE49-F238E27FC236}">
                <a16:creationId xmlns:a16="http://schemas.microsoft.com/office/drawing/2014/main" id="{57BA23E3-51E5-B9A1-7C95-B33BCAAE2B0C}"/>
              </a:ext>
            </a:extLst>
          </p:cNvPr>
          <p:cNvSpPr txBox="1"/>
          <p:nvPr/>
        </p:nvSpPr>
        <p:spPr>
          <a:xfrm>
            <a:off x="4881966" y="136525"/>
            <a:ext cx="3146156" cy="369332"/>
          </a:xfrm>
          <a:prstGeom prst="rect">
            <a:avLst/>
          </a:prstGeom>
          <a:noFill/>
        </p:spPr>
        <p:txBody>
          <a:bodyPr wrap="square" rtlCol="0">
            <a:spAutoFit/>
          </a:bodyPr>
          <a:lstStyle/>
          <a:p>
            <a:r>
              <a:rPr lang="nl-NL" dirty="0"/>
              <a:t>Original </a:t>
            </a:r>
            <a:r>
              <a:rPr lang="nl-NL" dirty="0" err="1"/>
              <a:t>accuracy</a:t>
            </a:r>
            <a:endParaRPr lang="nl-NL" dirty="0"/>
          </a:p>
        </p:txBody>
      </p:sp>
      <p:sp>
        <p:nvSpPr>
          <p:cNvPr id="12" name="TextBox 11">
            <a:extLst>
              <a:ext uri="{FF2B5EF4-FFF2-40B4-BE49-F238E27FC236}">
                <a16:creationId xmlns:a16="http://schemas.microsoft.com/office/drawing/2014/main" id="{77E82CE0-F2D4-35E6-A0BF-AF7C94A641D7}"/>
              </a:ext>
            </a:extLst>
          </p:cNvPr>
          <p:cNvSpPr txBox="1"/>
          <p:nvPr/>
        </p:nvSpPr>
        <p:spPr>
          <a:xfrm>
            <a:off x="4881966" y="1930650"/>
            <a:ext cx="3146156" cy="369332"/>
          </a:xfrm>
          <a:prstGeom prst="rect">
            <a:avLst/>
          </a:prstGeom>
          <a:noFill/>
        </p:spPr>
        <p:txBody>
          <a:bodyPr wrap="square" rtlCol="0">
            <a:spAutoFit/>
          </a:bodyPr>
          <a:lstStyle/>
          <a:p>
            <a:r>
              <a:rPr lang="nl-NL" dirty="0" err="1"/>
              <a:t>After</a:t>
            </a:r>
            <a:r>
              <a:rPr lang="nl-NL" dirty="0"/>
              <a:t> </a:t>
            </a:r>
            <a:r>
              <a:rPr lang="nl-NL" dirty="0" err="1"/>
              <a:t>collecting</a:t>
            </a:r>
            <a:r>
              <a:rPr lang="nl-NL" dirty="0"/>
              <a:t> more data</a:t>
            </a:r>
          </a:p>
        </p:txBody>
      </p:sp>
      <p:sp>
        <p:nvSpPr>
          <p:cNvPr id="13" name="TextBox 12">
            <a:extLst>
              <a:ext uri="{FF2B5EF4-FFF2-40B4-BE49-F238E27FC236}">
                <a16:creationId xmlns:a16="http://schemas.microsoft.com/office/drawing/2014/main" id="{15CB4C5F-65D7-D6A9-630B-72DAF5EDD306}"/>
              </a:ext>
            </a:extLst>
          </p:cNvPr>
          <p:cNvSpPr txBox="1"/>
          <p:nvPr/>
        </p:nvSpPr>
        <p:spPr>
          <a:xfrm>
            <a:off x="4881966" y="3841546"/>
            <a:ext cx="3146156" cy="369332"/>
          </a:xfrm>
          <a:prstGeom prst="rect">
            <a:avLst/>
          </a:prstGeom>
          <a:noFill/>
        </p:spPr>
        <p:txBody>
          <a:bodyPr wrap="square" rtlCol="0">
            <a:spAutoFit/>
          </a:bodyPr>
          <a:lstStyle/>
          <a:p>
            <a:r>
              <a:rPr lang="nl-NL" dirty="0" err="1"/>
              <a:t>After</a:t>
            </a:r>
            <a:r>
              <a:rPr lang="nl-NL" dirty="0"/>
              <a:t> Data </a:t>
            </a:r>
            <a:r>
              <a:rPr lang="nl-NL" dirty="0" err="1"/>
              <a:t>augmentation</a:t>
            </a:r>
            <a:endParaRPr lang="nl-NL" dirty="0"/>
          </a:p>
        </p:txBody>
      </p:sp>
    </p:spTree>
    <p:extLst>
      <p:ext uri="{BB962C8B-B14F-4D97-AF65-F5344CB8AC3E}">
        <p14:creationId xmlns:p14="http://schemas.microsoft.com/office/powerpoint/2010/main" val="2721073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F36546-7B58-A7AF-6999-9032448EB9E7}"/>
              </a:ext>
            </a:extLst>
          </p:cNvPr>
          <p:cNvSpPr>
            <a:spLocks noGrp="1"/>
          </p:cNvSpPr>
          <p:nvPr>
            <p:ph type="sldNum" sz="quarter" idx="12"/>
          </p:nvPr>
        </p:nvSpPr>
        <p:spPr/>
        <p:txBody>
          <a:bodyPr/>
          <a:lstStyle/>
          <a:p>
            <a:fld id="{AA6C878E-6624-8940-965B-E61AF946BCDB}" type="slidenum">
              <a:rPr lang="nl-NL" smtClean="0"/>
              <a:t>18</a:t>
            </a:fld>
            <a:endParaRPr lang="nl-NL"/>
          </a:p>
        </p:txBody>
      </p:sp>
      <p:sp>
        <p:nvSpPr>
          <p:cNvPr id="3" name="Text Placeholder 2">
            <a:extLst>
              <a:ext uri="{FF2B5EF4-FFF2-40B4-BE49-F238E27FC236}">
                <a16:creationId xmlns:a16="http://schemas.microsoft.com/office/drawing/2014/main" id="{F36FCBD6-377B-C63F-1408-7F7A658C865E}"/>
              </a:ext>
            </a:extLst>
          </p:cNvPr>
          <p:cNvSpPr>
            <a:spLocks noGrp="1"/>
          </p:cNvSpPr>
          <p:nvPr>
            <p:ph type="body" sz="quarter" idx="16"/>
          </p:nvPr>
        </p:nvSpPr>
        <p:spPr/>
        <p:txBody>
          <a:bodyPr lIns="91440" tIns="45720" rIns="91440" bIns="45720" anchor="t"/>
          <a:lstStyle/>
          <a:p>
            <a:r>
              <a:rPr lang="en-US" dirty="0">
                <a:latin typeface="Open Sans SemiBold"/>
                <a:ea typeface="Open Sans SemiBold"/>
                <a:cs typeface="Open Sans SemiBold"/>
              </a:rPr>
              <a:t>Bias, fairness, transparency and interpretability</a:t>
            </a:r>
            <a:endParaRPr lang="en-US" dirty="0">
              <a:ea typeface="Open Sans SemiBold"/>
              <a:cs typeface="Open Sans SemiBold"/>
            </a:endParaRPr>
          </a:p>
        </p:txBody>
      </p:sp>
      <p:sp>
        <p:nvSpPr>
          <p:cNvPr id="4" name="Content Placeholder 3">
            <a:extLst>
              <a:ext uri="{FF2B5EF4-FFF2-40B4-BE49-F238E27FC236}">
                <a16:creationId xmlns:a16="http://schemas.microsoft.com/office/drawing/2014/main" id="{81485D55-35C4-B5C7-9B24-D687D6A09867}"/>
              </a:ext>
            </a:extLst>
          </p:cNvPr>
          <p:cNvSpPr>
            <a:spLocks noGrp="1"/>
          </p:cNvSpPr>
          <p:nvPr>
            <p:ph sz="quarter" idx="15"/>
          </p:nvPr>
        </p:nvSpPr>
        <p:spPr>
          <a:xfrm>
            <a:off x="537882" y="1881858"/>
            <a:ext cx="4933020" cy="3735895"/>
          </a:xfrm>
        </p:spPr>
        <p:txBody>
          <a:bodyPr wrap="square" lIns="91440" tIns="45720" rIns="91440" bIns="45720" anchor="t">
            <a:noAutofit/>
          </a:bodyPr>
          <a:lstStyle/>
          <a:p>
            <a:pPr marL="0" indent="0">
              <a:buNone/>
            </a:pPr>
            <a:r>
              <a:rPr lang="en-GB" dirty="0">
                <a:ea typeface="Open Sans" panose="020B0606030504020204" pitchFamily="34" charset="0"/>
                <a:cs typeface="Open Sans" panose="020B0606030504020204" pitchFamily="34" charset="0"/>
              </a:rPr>
              <a:t>In this application the accuracy is more import than the interpretability of the model as the user just needs to know if the banana is spoiled or not spoiled. They don’t need to know why it is classed in such a way.</a:t>
            </a:r>
          </a:p>
          <a:p>
            <a:pPr marL="0" indent="0">
              <a:buNone/>
            </a:pPr>
            <a:endParaRPr lang="en-GB" dirty="0">
              <a:ea typeface="Open Sans" panose="020B0606030504020204" pitchFamily="34" charset="0"/>
              <a:cs typeface="Open Sans" panose="020B0606030504020204" pitchFamily="34" charset="0"/>
            </a:endParaRPr>
          </a:p>
          <a:p>
            <a:pPr marL="0" indent="0">
              <a:buNone/>
            </a:pPr>
            <a:r>
              <a:rPr lang="en-GB" dirty="0">
                <a:ea typeface="Open Sans" panose="020B0606030504020204" pitchFamily="34" charset="0"/>
                <a:cs typeface="Open Sans" panose="020B0606030504020204" pitchFamily="34" charset="0"/>
              </a:rPr>
              <a:t>I have shown interpretability in my AI model by using Grad-cam.</a:t>
            </a:r>
          </a:p>
        </p:txBody>
      </p:sp>
      <p:sp>
        <p:nvSpPr>
          <p:cNvPr id="5" name="Title 4">
            <a:extLst>
              <a:ext uri="{FF2B5EF4-FFF2-40B4-BE49-F238E27FC236}">
                <a16:creationId xmlns:a16="http://schemas.microsoft.com/office/drawing/2014/main" id="{A11E718B-5A95-BE71-D1B4-7A7830DAB288}"/>
              </a:ext>
            </a:extLst>
          </p:cNvPr>
          <p:cNvSpPr>
            <a:spLocks noGrp="1"/>
          </p:cNvSpPr>
          <p:nvPr>
            <p:ph type="title"/>
          </p:nvPr>
        </p:nvSpPr>
        <p:spPr>
          <a:xfrm>
            <a:off x="537882" y="412477"/>
            <a:ext cx="11534388" cy="867684"/>
          </a:xfrm>
        </p:spPr>
        <p:txBody>
          <a:bodyPr lIns="91440" tIns="45720" rIns="91440" bIns="45720" anchor="t"/>
          <a:lstStyle/>
          <a:p>
            <a:r>
              <a:rPr lang="en-NL" sz="3800" dirty="0">
                <a:latin typeface="Open Sans Semibold"/>
                <a:ea typeface="Open Sans Semibold"/>
                <a:cs typeface="Open Sans Semibold"/>
              </a:rPr>
              <a:t>Responsible AI (Transparency &amp; Interpretability)</a:t>
            </a:r>
            <a:endParaRPr lang="en-GB" sz="3800" dirty="0"/>
          </a:p>
        </p:txBody>
      </p:sp>
      <p:pic>
        <p:nvPicPr>
          <p:cNvPr id="7" name="Picture 6" descr="A picture containing light&#10;&#10;Description automatically generated">
            <a:extLst>
              <a:ext uri="{FF2B5EF4-FFF2-40B4-BE49-F238E27FC236}">
                <a16:creationId xmlns:a16="http://schemas.microsoft.com/office/drawing/2014/main" id="{00E74483-92B6-4EA4-7CD1-E5B47DFDB301}"/>
              </a:ext>
            </a:extLst>
          </p:cNvPr>
          <p:cNvPicPr>
            <a:picLocks noChangeAspect="1"/>
          </p:cNvPicPr>
          <p:nvPr/>
        </p:nvPicPr>
        <p:blipFill>
          <a:blip r:embed="rId3"/>
          <a:stretch>
            <a:fillRect/>
          </a:stretch>
        </p:blipFill>
        <p:spPr>
          <a:xfrm>
            <a:off x="6460212" y="2145006"/>
            <a:ext cx="2133600" cy="2133600"/>
          </a:xfrm>
          <a:prstGeom prst="rect">
            <a:avLst/>
          </a:prstGeom>
        </p:spPr>
      </p:pic>
      <p:pic>
        <p:nvPicPr>
          <p:cNvPr id="9" name="Picture 8" descr="Background pattern&#10;&#10;Description automatically generated">
            <a:extLst>
              <a:ext uri="{FF2B5EF4-FFF2-40B4-BE49-F238E27FC236}">
                <a16:creationId xmlns:a16="http://schemas.microsoft.com/office/drawing/2014/main" id="{8722A966-BD08-2FFE-01B4-017DD0774012}"/>
              </a:ext>
            </a:extLst>
          </p:cNvPr>
          <p:cNvPicPr>
            <a:picLocks noChangeAspect="1"/>
          </p:cNvPicPr>
          <p:nvPr/>
        </p:nvPicPr>
        <p:blipFill>
          <a:blip r:embed="rId4"/>
          <a:stretch>
            <a:fillRect/>
          </a:stretch>
        </p:blipFill>
        <p:spPr>
          <a:xfrm>
            <a:off x="9043261" y="2145006"/>
            <a:ext cx="2133600" cy="2133600"/>
          </a:xfrm>
          <a:prstGeom prst="rect">
            <a:avLst/>
          </a:prstGeom>
        </p:spPr>
      </p:pic>
    </p:spTree>
    <p:extLst>
      <p:ext uri="{BB962C8B-B14F-4D97-AF65-F5344CB8AC3E}">
        <p14:creationId xmlns:p14="http://schemas.microsoft.com/office/powerpoint/2010/main" val="3697485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37F38D-14FE-DDBE-204B-2C0E8E65F47C}"/>
              </a:ext>
            </a:extLst>
          </p:cNvPr>
          <p:cNvSpPr>
            <a:spLocks noGrp="1"/>
          </p:cNvSpPr>
          <p:nvPr>
            <p:ph type="sldNum" sz="quarter" idx="12"/>
          </p:nvPr>
        </p:nvSpPr>
        <p:spPr/>
        <p:txBody>
          <a:bodyPr/>
          <a:lstStyle/>
          <a:p>
            <a:fld id="{AA6C878E-6624-8940-965B-E61AF946BCDB}" type="slidenum">
              <a:rPr lang="nl-NL" smtClean="0"/>
              <a:t>19</a:t>
            </a:fld>
            <a:endParaRPr lang="nl-NL"/>
          </a:p>
        </p:txBody>
      </p:sp>
      <p:sp>
        <p:nvSpPr>
          <p:cNvPr id="3" name="Text Placeholder 2">
            <a:extLst>
              <a:ext uri="{FF2B5EF4-FFF2-40B4-BE49-F238E27FC236}">
                <a16:creationId xmlns:a16="http://schemas.microsoft.com/office/drawing/2014/main" id="{D3CDD186-A7D0-5202-F633-56595371B87D}"/>
              </a:ext>
            </a:extLst>
          </p:cNvPr>
          <p:cNvSpPr>
            <a:spLocks noGrp="1"/>
          </p:cNvSpPr>
          <p:nvPr>
            <p:ph type="body" sz="quarter" idx="16"/>
          </p:nvPr>
        </p:nvSpPr>
        <p:spPr>
          <a:xfrm>
            <a:off x="537882" y="1399343"/>
            <a:ext cx="5389274" cy="471498"/>
          </a:xfrm>
        </p:spPr>
        <p:txBody>
          <a:bodyPr/>
          <a:lstStyle/>
          <a:p>
            <a:r>
              <a:rPr lang="en-US"/>
              <a:t>Risks</a:t>
            </a:r>
          </a:p>
        </p:txBody>
      </p:sp>
      <p:sp>
        <p:nvSpPr>
          <p:cNvPr id="4" name="Content Placeholder 3">
            <a:extLst>
              <a:ext uri="{FF2B5EF4-FFF2-40B4-BE49-F238E27FC236}">
                <a16:creationId xmlns:a16="http://schemas.microsoft.com/office/drawing/2014/main" id="{49C44D8A-AA25-60D8-2AC3-F69BF4A64E80}"/>
              </a:ext>
            </a:extLst>
          </p:cNvPr>
          <p:cNvSpPr>
            <a:spLocks noGrp="1"/>
          </p:cNvSpPr>
          <p:nvPr>
            <p:ph sz="quarter" idx="15"/>
          </p:nvPr>
        </p:nvSpPr>
        <p:spPr>
          <a:xfrm>
            <a:off x="536957" y="1877670"/>
            <a:ext cx="5390199" cy="4306154"/>
          </a:xfrm>
        </p:spPr>
        <p:txBody>
          <a:bodyPr/>
          <a:lstStyle/>
          <a:p>
            <a:pPr algn="l">
              <a:buFont typeface="+mj-lt"/>
              <a:buAutoNum type="arabicPeriod"/>
            </a:pPr>
            <a:r>
              <a:rPr lang="en-GB" b="0" i="0" dirty="0">
                <a:solidFill>
                  <a:srgbClr val="374151"/>
                </a:solidFill>
                <a:effectLst/>
                <a:latin typeface="Söhne"/>
              </a:rPr>
              <a:t>Economic disruption: If the application proves to be highly effective at detecting banana spoilage, it could lead to economic disruption in the banana industry. For example, it could lead to a decrease in the demand for visually inspecting bananas and result in job losses for workers in the industry.</a:t>
            </a:r>
          </a:p>
          <a:p>
            <a:endParaRPr lang="en-US" dirty="0"/>
          </a:p>
          <a:p>
            <a:pPr marL="0" indent="0">
              <a:buNone/>
            </a:pPr>
            <a:endParaRPr lang="en-US" dirty="0"/>
          </a:p>
        </p:txBody>
      </p:sp>
      <p:sp>
        <p:nvSpPr>
          <p:cNvPr id="5" name="Content Placeholder 4">
            <a:extLst>
              <a:ext uri="{FF2B5EF4-FFF2-40B4-BE49-F238E27FC236}">
                <a16:creationId xmlns:a16="http://schemas.microsoft.com/office/drawing/2014/main" id="{1A5B2C73-CD65-5D8C-0A8D-3DD8A1C20839}"/>
              </a:ext>
            </a:extLst>
          </p:cNvPr>
          <p:cNvSpPr>
            <a:spLocks noGrp="1"/>
          </p:cNvSpPr>
          <p:nvPr>
            <p:ph sz="quarter" idx="17"/>
          </p:nvPr>
        </p:nvSpPr>
        <p:spPr/>
        <p:txBody>
          <a:bodyPr/>
          <a:lstStyle/>
          <a:p>
            <a:pPr algn="l">
              <a:buFont typeface="+mj-lt"/>
              <a:buAutoNum type="arabicPeriod"/>
            </a:pPr>
            <a:r>
              <a:rPr lang="en-GB" b="0" i="0" dirty="0">
                <a:solidFill>
                  <a:srgbClr val="374151"/>
                </a:solidFill>
                <a:effectLst/>
                <a:latin typeface="+mn-lt"/>
              </a:rPr>
              <a:t>Dependence on technology: To address the risk of dependence on the technology, the contingency plan might include developing alternative methods for detecting banana spoilage, such as combining the machine learning model with other forms of visual inspection or implementing manual inspection processes as a backup. It could also involve maintaining redundant systems or creating partnerships with other companies or organizations to ensure a stable supply chain in the event of a technology failure.</a:t>
            </a:r>
          </a:p>
        </p:txBody>
      </p:sp>
      <p:sp>
        <p:nvSpPr>
          <p:cNvPr id="6" name="Title 5">
            <a:extLst>
              <a:ext uri="{FF2B5EF4-FFF2-40B4-BE49-F238E27FC236}">
                <a16:creationId xmlns:a16="http://schemas.microsoft.com/office/drawing/2014/main" id="{E3D5BAC0-5CDF-AEA9-591A-B57AA29E0E05}"/>
              </a:ext>
            </a:extLst>
          </p:cNvPr>
          <p:cNvSpPr>
            <a:spLocks noGrp="1"/>
          </p:cNvSpPr>
          <p:nvPr>
            <p:ph type="title"/>
          </p:nvPr>
        </p:nvSpPr>
        <p:spPr/>
        <p:txBody>
          <a:bodyPr/>
          <a:lstStyle/>
          <a:p>
            <a:r>
              <a:rPr lang="en-US"/>
              <a:t>Disruptive Technology Risks</a:t>
            </a:r>
          </a:p>
        </p:txBody>
      </p:sp>
      <p:sp>
        <p:nvSpPr>
          <p:cNvPr id="7" name="Text Placeholder 2">
            <a:extLst>
              <a:ext uri="{FF2B5EF4-FFF2-40B4-BE49-F238E27FC236}">
                <a16:creationId xmlns:a16="http://schemas.microsoft.com/office/drawing/2014/main" id="{38B26866-91BB-C46F-6076-1E75A978E22F}"/>
              </a:ext>
            </a:extLst>
          </p:cNvPr>
          <p:cNvSpPr txBox="1">
            <a:spLocks/>
          </p:cNvSpPr>
          <p:nvPr/>
        </p:nvSpPr>
        <p:spPr>
          <a:xfrm>
            <a:off x="6104964" y="1399343"/>
            <a:ext cx="5389274" cy="471498"/>
          </a:xfrm>
          <a:prstGeom prst="rect">
            <a:avLst/>
          </a:prstGeom>
        </p:spPr>
        <p:txBody>
          <a:bodyPr/>
          <a:lstStyle>
            <a:lvl1pPr marL="0" indent="0" algn="l" defTabSz="914400" rtl="0" eaLnBrk="1" latinLnBrk="0" hangingPunct="1">
              <a:lnSpc>
                <a:spcPct val="90000"/>
              </a:lnSpc>
              <a:spcBef>
                <a:spcPts val="1000"/>
              </a:spcBef>
              <a:buFontTx/>
              <a:buNone/>
              <a:defRPr sz="3000" kern="1200" baseline="0">
                <a:solidFill>
                  <a:srgbClr val="00B7EE"/>
                </a:solidFill>
                <a:latin typeface="Open Sans SemiBold"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Contingency Plan</a:t>
            </a:r>
          </a:p>
        </p:txBody>
      </p:sp>
    </p:spTree>
    <p:extLst>
      <p:ext uri="{BB962C8B-B14F-4D97-AF65-F5344CB8AC3E}">
        <p14:creationId xmlns:p14="http://schemas.microsoft.com/office/powerpoint/2010/main" val="31760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jdelijke aanduiding voor tekst 9">
            <a:extLst>
              <a:ext uri="{FF2B5EF4-FFF2-40B4-BE49-F238E27FC236}">
                <a16:creationId xmlns:a16="http://schemas.microsoft.com/office/drawing/2014/main" id="{18A26114-C70A-1045-B928-7E9DEFEB56CE}"/>
              </a:ext>
            </a:extLst>
          </p:cNvPr>
          <p:cNvSpPr>
            <a:spLocks noGrp="1"/>
          </p:cNvSpPr>
          <p:nvPr>
            <p:ph type="body" sz="quarter" idx="16"/>
          </p:nvPr>
        </p:nvSpPr>
        <p:spPr/>
        <p:txBody>
          <a:bodyPr/>
          <a:lstStyle/>
          <a:p>
            <a:r>
              <a:rPr lang="en-NL" dirty="0"/>
              <a:t>Business Understanding Components</a:t>
            </a:r>
            <a:endParaRPr lang="nl-NL" dirty="0"/>
          </a:p>
        </p:txBody>
      </p:sp>
      <p:sp>
        <p:nvSpPr>
          <p:cNvPr id="9" name="Tijdelijke aanduiding voor inhoud 8">
            <a:extLst>
              <a:ext uri="{FF2B5EF4-FFF2-40B4-BE49-F238E27FC236}">
                <a16:creationId xmlns:a16="http://schemas.microsoft.com/office/drawing/2014/main" id="{4013CABD-8215-8049-872C-2247EFA09829}"/>
              </a:ext>
            </a:extLst>
          </p:cNvPr>
          <p:cNvSpPr>
            <a:spLocks noGrp="1"/>
          </p:cNvSpPr>
          <p:nvPr>
            <p:ph sz="quarter" idx="15"/>
          </p:nvPr>
        </p:nvSpPr>
        <p:spPr/>
        <p:txBody>
          <a:bodyPr wrap="square" lIns="91440" tIns="45720" rIns="91440" bIns="45720" anchor="t">
            <a:noAutofit/>
          </a:bodyPr>
          <a:lstStyle/>
          <a:p>
            <a:pPr marL="198755" indent="-198755"/>
            <a:r>
              <a:rPr lang="en-US" dirty="0">
                <a:latin typeface="Open Sans"/>
                <a:ea typeface="Open Sans"/>
                <a:cs typeface="Open Sans"/>
              </a:rPr>
              <a:t>Try to convey as much of the following requirements on the </a:t>
            </a:r>
            <a:r>
              <a:rPr lang="en-NL" dirty="0">
                <a:latin typeface="Open Sans"/>
                <a:ea typeface="Open Sans"/>
                <a:cs typeface="Open Sans"/>
              </a:rPr>
              <a:t>AI Canvas</a:t>
            </a:r>
            <a:r>
              <a:rPr lang="en-US" dirty="0">
                <a:latin typeface="Open Sans"/>
                <a:ea typeface="Open Sans"/>
                <a:cs typeface="Open Sans"/>
              </a:rPr>
              <a:t> on the next slide as possible.</a:t>
            </a:r>
          </a:p>
          <a:p>
            <a:pPr marL="198755" indent="-198755"/>
            <a:r>
              <a:rPr lang="en-US" dirty="0">
                <a:latin typeface="Open Sans"/>
                <a:ea typeface="Open Sans"/>
                <a:cs typeface="Open Sans"/>
              </a:rPr>
              <a:t>Use separate slides to:</a:t>
            </a:r>
          </a:p>
          <a:p>
            <a:pPr lvl="1"/>
            <a:r>
              <a:rPr lang="en-GB" dirty="0"/>
              <a:t>Conduct market research &amp; target audience analysis </a:t>
            </a:r>
            <a:endParaRPr lang="en-GB" dirty="0">
              <a:cs typeface="Calibri"/>
            </a:endParaRPr>
          </a:p>
          <a:p>
            <a:pPr lvl="1"/>
            <a:r>
              <a:rPr lang="en-GB" dirty="0"/>
              <a:t>Argue for proposal feasibility </a:t>
            </a:r>
            <a:endParaRPr lang="en-GB" dirty="0">
              <a:cs typeface="Calibri"/>
            </a:endParaRPr>
          </a:p>
          <a:p>
            <a:pPr marL="0" indent="-29210">
              <a:buNone/>
            </a:pPr>
            <a:r>
              <a:rPr lang="en-GB" sz="2000" b="1" dirty="0">
                <a:latin typeface="Open Sans"/>
                <a:ea typeface="Open Sans"/>
                <a:cs typeface="Calibri"/>
              </a:rPr>
              <a:t>ILO Mapping: </a:t>
            </a:r>
            <a:r>
              <a:rPr lang="en-GB" sz="2000" dirty="0">
                <a:latin typeface="Open Sans"/>
                <a:ea typeface="Open Sans"/>
                <a:cs typeface="Open Sans"/>
              </a:rPr>
              <a:t>POOR, INSUFFICIENT</a:t>
            </a:r>
          </a:p>
          <a:p>
            <a:pPr marL="0" indent="-29210">
              <a:buNone/>
            </a:pPr>
            <a:r>
              <a:rPr lang="en-GB" sz="2000" b="1" dirty="0">
                <a:latin typeface="Open Sans"/>
                <a:ea typeface="Open Sans"/>
                <a:cs typeface="Open Sans"/>
              </a:rPr>
              <a:t>Business Understanding Requirements:</a:t>
            </a:r>
          </a:p>
          <a:p>
            <a:pPr marL="0" indent="-29210"/>
            <a:r>
              <a:rPr lang="en-GB" sz="1600" b="1" dirty="0">
                <a:latin typeface="Open Sans"/>
                <a:ea typeface="Open Sans"/>
                <a:cs typeface="Open Sans"/>
              </a:rPr>
              <a:t> Conduct research into overall consumer market ( User case 1);</a:t>
            </a:r>
            <a:endParaRPr lang="en-GB" sz="1600" b="1" dirty="0">
              <a:ea typeface="Open Sans"/>
              <a:cs typeface="Open Sans"/>
            </a:endParaRPr>
          </a:p>
          <a:p>
            <a:pPr marL="0" indent="-29210"/>
            <a:r>
              <a:rPr lang="en-GB" sz="1600" b="1" dirty="0">
                <a:latin typeface="Open Sans"/>
                <a:ea typeface="Open Sans"/>
                <a:cs typeface="Open Sans"/>
              </a:rPr>
              <a:t> Based on the conducted research generate an idea for an overall consumer market ( User case 1);</a:t>
            </a:r>
          </a:p>
          <a:p>
            <a:pPr marL="0" indent="-29210"/>
            <a:r>
              <a:rPr lang="en-GB" sz="1600" b="1" dirty="0">
                <a:latin typeface="Open Sans"/>
                <a:ea typeface="Open Sans"/>
                <a:cs typeface="Open Sans"/>
              </a:rPr>
              <a:t> Identify your actual customers and their needs by conducting segmentation, targeting and creating a user persona for your application ( User case 2);</a:t>
            </a:r>
            <a:endParaRPr lang="en-GB" sz="1600" b="1" dirty="0">
              <a:ea typeface="Open Sans"/>
              <a:cs typeface="Open Sans"/>
            </a:endParaRPr>
          </a:p>
          <a:p>
            <a:pPr marL="0" indent="-29210"/>
            <a:r>
              <a:rPr lang="en-GB" sz="1600" b="1" dirty="0">
                <a:latin typeface="Open Sans"/>
                <a:ea typeface="Open Sans"/>
                <a:cs typeface="Open Sans"/>
              </a:rPr>
              <a:t> Adjust your project proposal for an application based on the needs of your customers ( User case 2);</a:t>
            </a:r>
            <a:endParaRPr lang="en-GB" sz="2000" b="1" dirty="0">
              <a:latin typeface="Open Sans"/>
              <a:ea typeface="Open Sans"/>
              <a:cs typeface="Open Sans"/>
            </a:endParaRPr>
          </a:p>
          <a:p>
            <a:pPr marL="0" indent="-29210"/>
            <a:endParaRPr lang="en-GB" b="1" dirty="0">
              <a:ea typeface="Open Sans"/>
              <a:cs typeface="Open Sans"/>
            </a:endParaRPr>
          </a:p>
        </p:txBody>
      </p:sp>
      <p:sp>
        <p:nvSpPr>
          <p:cNvPr id="8" name="Titel 7">
            <a:extLst>
              <a:ext uri="{FF2B5EF4-FFF2-40B4-BE49-F238E27FC236}">
                <a16:creationId xmlns:a16="http://schemas.microsoft.com/office/drawing/2014/main" id="{49EFD80A-BD39-E443-B3AE-61D6EEB72177}"/>
              </a:ext>
            </a:extLst>
          </p:cNvPr>
          <p:cNvSpPr>
            <a:spLocks noGrp="1"/>
          </p:cNvSpPr>
          <p:nvPr>
            <p:ph type="title"/>
          </p:nvPr>
        </p:nvSpPr>
        <p:spPr/>
        <p:txBody>
          <a:bodyPr/>
          <a:lstStyle/>
          <a:p>
            <a:r>
              <a:rPr lang="en-NL"/>
              <a:t>Value proposition</a:t>
            </a:r>
            <a:endParaRPr lang="nl-NL"/>
          </a:p>
        </p:txBody>
      </p:sp>
      <p:sp>
        <p:nvSpPr>
          <p:cNvPr id="11" name="Tijdelijke aanduiding voor dianummer 10">
            <a:extLst>
              <a:ext uri="{FF2B5EF4-FFF2-40B4-BE49-F238E27FC236}">
                <a16:creationId xmlns:a16="http://schemas.microsoft.com/office/drawing/2014/main" id="{C0E6F2AA-432C-0142-A3F8-FAC53D1F0F4C}"/>
              </a:ext>
            </a:extLst>
          </p:cNvPr>
          <p:cNvSpPr>
            <a:spLocks noGrp="1"/>
          </p:cNvSpPr>
          <p:nvPr>
            <p:ph type="sldNum" sz="quarter" idx="12"/>
          </p:nvPr>
        </p:nvSpPr>
        <p:spPr/>
        <p:txBody>
          <a:bodyPr/>
          <a:lstStyle/>
          <a:p>
            <a:fld id="{AA6C878E-6624-8940-965B-E61AF946BCDB}" type="slidenum">
              <a:rPr lang="nl-NL" smtClean="0"/>
              <a:t>2</a:t>
            </a:fld>
            <a:endParaRPr lang="nl-NL"/>
          </a:p>
        </p:txBody>
      </p:sp>
    </p:spTree>
    <p:extLst>
      <p:ext uri="{BB962C8B-B14F-4D97-AF65-F5344CB8AC3E}">
        <p14:creationId xmlns:p14="http://schemas.microsoft.com/office/powerpoint/2010/main" val="1764014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20</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US" dirty="0"/>
              <a:t>High-level concept design:</a:t>
            </a:r>
            <a:endParaRPr lang="en-GB" dirty="0"/>
          </a:p>
        </p:txBody>
      </p:sp>
      <p:sp>
        <p:nvSpPr>
          <p:cNvPr id="4" name="Content Placeholder 3">
            <a:extLst>
              <a:ext uri="{FF2B5EF4-FFF2-40B4-BE49-F238E27FC236}">
                <a16:creationId xmlns:a16="http://schemas.microsoft.com/office/drawing/2014/main" id="{ED0EC930-5CF0-E294-17C9-4EFBC52E479E}"/>
              </a:ext>
            </a:extLst>
          </p:cNvPr>
          <p:cNvSpPr>
            <a:spLocks noGrp="1"/>
          </p:cNvSpPr>
          <p:nvPr>
            <p:ph sz="quarter" idx="15"/>
          </p:nvPr>
        </p:nvSpPr>
        <p:spPr>
          <a:xfrm>
            <a:off x="537882" y="1881858"/>
            <a:ext cx="6529345" cy="4082714"/>
          </a:xfrm>
        </p:spPr>
        <p:txBody>
          <a:bodyPr/>
          <a:lstStyle/>
          <a:p>
            <a:pPr marL="0" indent="0">
              <a:buNone/>
            </a:pPr>
            <a:r>
              <a:rPr lang="en-US" dirty="0"/>
              <a:t>The people using the app are probably comfortable with technology influencing their purchasing decisions and want to be </a:t>
            </a:r>
            <a:r>
              <a:rPr lang="en-US" dirty="0" err="1"/>
              <a:t>healthy.So</a:t>
            </a:r>
            <a:r>
              <a:rPr lang="en-US" dirty="0"/>
              <a:t> when they use the app, they may not have much time to get the result before buying the banana.</a:t>
            </a:r>
          </a:p>
          <a:p>
            <a:pPr marL="0" indent="0">
              <a:buNone/>
            </a:pPr>
            <a:endParaRPr lang="en-US" dirty="0"/>
          </a:p>
          <a:p>
            <a:pPr marL="0" indent="0">
              <a:buNone/>
            </a:pPr>
            <a:r>
              <a:rPr lang="en-US" dirty="0"/>
              <a:t>So the app must have a smooth Menu flow and calm coloring.</a:t>
            </a:r>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r>
              <a:rPr lang="en-US"/>
              <a:t>:</a:t>
            </a:r>
            <a:endParaRPr lang="en-GB"/>
          </a:p>
        </p:txBody>
      </p:sp>
      <p:sp>
        <p:nvSpPr>
          <p:cNvPr id="7" name="TextBox 6">
            <a:extLst>
              <a:ext uri="{FF2B5EF4-FFF2-40B4-BE49-F238E27FC236}">
                <a16:creationId xmlns:a16="http://schemas.microsoft.com/office/drawing/2014/main" id="{0D4EB31B-C5A4-1AD5-1B4A-59D799DF1458}"/>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Poor &amp; Excellent</a:t>
            </a:r>
            <a:endParaRPr lang="en-GB" dirty="0">
              <a:latin typeface="Open Sans"/>
              <a:ea typeface="Open Sans"/>
              <a:cs typeface="Calibri"/>
            </a:endParaRPr>
          </a:p>
        </p:txBody>
      </p:sp>
      <p:pic>
        <p:nvPicPr>
          <p:cNvPr id="8" name="Picture 7">
            <a:extLst>
              <a:ext uri="{FF2B5EF4-FFF2-40B4-BE49-F238E27FC236}">
                <a16:creationId xmlns:a16="http://schemas.microsoft.com/office/drawing/2014/main" id="{2C4F4D78-E1C6-35C3-DB89-D734A1DECFAB}"/>
              </a:ext>
            </a:extLst>
          </p:cNvPr>
          <p:cNvPicPr>
            <a:picLocks noChangeAspect="1"/>
          </p:cNvPicPr>
          <p:nvPr/>
        </p:nvPicPr>
        <p:blipFill>
          <a:blip r:embed="rId3"/>
          <a:stretch>
            <a:fillRect/>
          </a:stretch>
        </p:blipFill>
        <p:spPr>
          <a:xfrm>
            <a:off x="9603967" y="1340904"/>
            <a:ext cx="2277293" cy="4472472"/>
          </a:xfrm>
          <a:prstGeom prst="rect">
            <a:avLst/>
          </a:prstGeom>
        </p:spPr>
      </p:pic>
      <p:pic>
        <p:nvPicPr>
          <p:cNvPr id="10" name="Picture 9">
            <a:extLst>
              <a:ext uri="{FF2B5EF4-FFF2-40B4-BE49-F238E27FC236}">
                <a16:creationId xmlns:a16="http://schemas.microsoft.com/office/drawing/2014/main" id="{E2A29C45-3D21-82D3-EA2A-B1485B93C53F}"/>
              </a:ext>
            </a:extLst>
          </p:cNvPr>
          <p:cNvPicPr>
            <a:picLocks noChangeAspect="1"/>
          </p:cNvPicPr>
          <p:nvPr/>
        </p:nvPicPr>
        <p:blipFill>
          <a:blip r:embed="rId4"/>
          <a:stretch>
            <a:fillRect/>
          </a:stretch>
        </p:blipFill>
        <p:spPr>
          <a:xfrm>
            <a:off x="7067227" y="1340904"/>
            <a:ext cx="2277294" cy="4424766"/>
          </a:xfrm>
          <a:prstGeom prst="rect">
            <a:avLst/>
          </a:prstGeom>
        </p:spPr>
      </p:pic>
    </p:spTree>
    <p:extLst>
      <p:ext uri="{BB962C8B-B14F-4D97-AF65-F5344CB8AC3E}">
        <p14:creationId xmlns:p14="http://schemas.microsoft.com/office/powerpoint/2010/main" val="74756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21</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NL" dirty="0"/>
              <a:t>Algorithm Embedding</a:t>
            </a:r>
            <a:r>
              <a:rPr lang="en-US" dirty="0"/>
              <a:t>:</a:t>
            </a:r>
            <a:endParaRPr lang="en-NL" dirty="0"/>
          </a:p>
        </p:txBody>
      </p:sp>
      <p:sp>
        <p:nvSpPr>
          <p:cNvPr id="4" name="Content Placeholder 3">
            <a:extLst>
              <a:ext uri="{FF2B5EF4-FFF2-40B4-BE49-F238E27FC236}">
                <a16:creationId xmlns:a16="http://schemas.microsoft.com/office/drawing/2014/main" id="{ED0EC930-5CF0-E294-17C9-4EFBC52E479E}"/>
              </a:ext>
            </a:extLst>
          </p:cNvPr>
          <p:cNvSpPr>
            <a:spLocks noGrp="1"/>
          </p:cNvSpPr>
          <p:nvPr>
            <p:ph sz="quarter" idx="15"/>
          </p:nvPr>
        </p:nvSpPr>
        <p:spPr>
          <a:xfrm>
            <a:off x="537882" y="1881858"/>
            <a:ext cx="5558118" cy="4082714"/>
          </a:xfrm>
        </p:spPr>
        <p:txBody>
          <a:bodyPr/>
          <a:lstStyle/>
          <a:p>
            <a:pPr marL="0" indent="0">
              <a:buNone/>
            </a:pPr>
            <a:r>
              <a:rPr lang="en-GB" dirty="0"/>
              <a:t>The computer vision algorithm is embedded by getting the image from the camera roll and it gives out a classification. </a:t>
            </a:r>
          </a:p>
          <a:p>
            <a:pPr marL="0" indent="0">
              <a:buNone/>
            </a:pPr>
            <a:r>
              <a:rPr lang="en-GB" dirty="0"/>
              <a:t>The algorithm will detect if the banana is spoiled or not by looking how dark the banana is or how many dark spots the banana has.</a:t>
            </a:r>
            <a:endParaRPr lang="en-NL" dirty="0"/>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endParaRPr lang="en-GB"/>
          </a:p>
        </p:txBody>
      </p:sp>
      <p:sp>
        <p:nvSpPr>
          <p:cNvPr id="6" name="TextBox 5">
            <a:extLst>
              <a:ext uri="{FF2B5EF4-FFF2-40B4-BE49-F238E27FC236}">
                <a16:creationId xmlns:a16="http://schemas.microsoft.com/office/drawing/2014/main" id="{B1945A84-CBD0-7497-3EF2-D7608F0468D7}"/>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Poor &amp; Sufficient</a:t>
            </a:r>
            <a:endParaRPr lang="en-GB" dirty="0">
              <a:latin typeface="Open Sans"/>
              <a:ea typeface="Open Sans"/>
              <a:cs typeface="Calibri"/>
            </a:endParaRPr>
          </a:p>
        </p:txBody>
      </p:sp>
      <p:pic>
        <p:nvPicPr>
          <p:cNvPr id="8" name="Picture 7">
            <a:extLst>
              <a:ext uri="{FF2B5EF4-FFF2-40B4-BE49-F238E27FC236}">
                <a16:creationId xmlns:a16="http://schemas.microsoft.com/office/drawing/2014/main" id="{A3A19251-B2B2-08E3-CD3A-256D69E76FDC}"/>
              </a:ext>
            </a:extLst>
          </p:cNvPr>
          <p:cNvPicPr>
            <a:picLocks noChangeAspect="1"/>
          </p:cNvPicPr>
          <p:nvPr/>
        </p:nvPicPr>
        <p:blipFill>
          <a:blip r:embed="rId3"/>
          <a:stretch>
            <a:fillRect/>
          </a:stretch>
        </p:blipFill>
        <p:spPr>
          <a:xfrm>
            <a:off x="6351889" y="1096595"/>
            <a:ext cx="2454842" cy="4867977"/>
          </a:xfrm>
          <a:prstGeom prst="rect">
            <a:avLst/>
          </a:prstGeom>
        </p:spPr>
      </p:pic>
      <p:pic>
        <p:nvPicPr>
          <p:cNvPr id="10" name="Picture 9">
            <a:extLst>
              <a:ext uri="{FF2B5EF4-FFF2-40B4-BE49-F238E27FC236}">
                <a16:creationId xmlns:a16="http://schemas.microsoft.com/office/drawing/2014/main" id="{CA00DECE-2151-7957-40DB-901857823F3E}"/>
              </a:ext>
            </a:extLst>
          </p:cNvPr>
          <p:cNvPicPr>
            <a:picLocks noChangeAspect="1"/>
          </p:cNvPicPr>
          <p:nvPr/>
        </p:nvPicPr>
        <p:blipFill>
          <a:blip r:embed="rId4"/>
          <a:stretch>
            <a:fillRect/>
          </a:stretch>
        </p:blipFill>
        <p:spPr>
          <a:xfrm>
            <a:off x="9062621" y="1108254"/>
            <a:ext cx="2454842" cy="4856318"/>
          </a:xfrm>
          <a:prstGeom prst="rect">
            <a:avLst/>
          </a:prstGeom>
        </p:spPr>
      </p:pic>
    </p:spTree>
    <p:extLst>
      <p:ext uri="{BB962C8B-B14F-4D97-AF65-F5344CB8AC3E}">
        <p14:creationId xmlns:p14="http://schemas.microsoft.com/office/powerpoint/2010/main" val="1534960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22</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US"/>
              <a:t>Continuous Learning</a:t>
            </a:r>
            <a:endParaRPr lang="en-GB"/>
          </a:p>
        </p:txBody>
      </p:sp>
      <p:sp>
        <p:nvSpPr>
          <p:cNvPr id="4" name="Content Placeholder 3">
            <a:extLst>
              <a:ext uri="{FF2B5EF4-FFF2-40B4-BE49-F238E27FC236}">
                <a16:creationId xmlns:a16="http://schemas.microsoft.com/office/drawing/2014/main" id="{ED0EC930-5CF0-E294-17C9-4EFBC52E479E}"/>
              </a:ext>
            </a:extLst>
          </p:cNvPr>
          <p:cNvSpPr>
            <a:spLocks noGrp="1"/>
          </p:cNvSpPr>
          <p:nvPr>
            <p:ph sz="quarter" idx="15"/>
          </p:nvPr>
        </p:nvSpPr>
        <p:spPr>
          <a:xfrm>
            <a:off x="537882" y="1881858"/>
            <a:ext cx="4452572" cy="4082714"/>
          </a:xfrm>
        </p:spPr>
        <p:txBody>
          <a:bodyPr/>
          <a:lstStyle/>
          <a:p>
            <a:r>
              <a:rPr lang="en-US" dirty="0"/>
              <a:t>The model allows for continuous learning by letting the users to give feedback on the classification. This way the users can change the class of some images which allows a continual supervised learning .</a:t>
            </a:r>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r>
              <a:rPr lang="en-US"/>
              <a:t>:</a:t>
            </a:r>
            <a:endParaRPr lang="en-GB"/>
          </a:p>
        </p:txBody>
      </p:sp>
      <p:sp>
        <p:nvSpPr>
          <p:cNvPr id="6" name="TextBox 5">
            <a:extLst>
              <a:ext uri="{FF2B5EF4-FFF2-40B4-BE49-F238E27FC236}">
                <a16:creationId xmlns:a16="http://schemas.microsoft.com/office/drawing/2014/main" id="{EA007EAD-3AB9-FFCE-0CD7-2A8E9FF1BF2A}"/>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Poor &amp; Sufficient</a:t>
            </a:r>
            <a:endParaRPr lang="en-GB" dirty="0">
              <a:latin typeface="Open Sans"/>
              <a:ea typeface="Open Sans"/>
              <a:cs typeface="Calibri"/>
            </a:endParaRPr>
          </a:p>
        </p:txBody>
      </p:sp>
      <p:pic>
        <p:nvPicPr>
          <p:cNvPr id="8" name="Picture 7">
            <a:extLst>
              <a:ext uri="{FF2B5EF4-FFF2-40B4-BE49-F238E27FC236}">
                <a16:creationId xmlns:a16="http://schemas.microsoft.com/office/drawing/2014/main" id="{546B55CB-D761-4B88-9C38-1557BF42FB0E}"/>
              </a:ext>
            </a:extLst>
          </p:cNvPr>
          <p:cNvPicPr>
            <a:picLocks noChangeAspect="1"/>
          </p:cNvPicPr>
          <p:nvPr/>
        </p:nvPicPr>
        <p:blipFill>
          <a:blip r:embed="rId3"/>
          <a:stretch>
            <a:fillRect/>
          </a:stretch>
        </p:blipFill>
        <p:spPr>
          <a:xfrm>
            <a:off x="5641384" y="967336"/>
            <a:ext cx="2355742" cy="4491321"/>
          </a:xfrm>
          <a:prstGeom prst="rect">
            <a:avLst/>
          </a:prstGeom>
        </p:spPr>
      </p:pic>
      <p:pic>
        <p:nvPicPr>
          <p:cNvPr id="10" name="Picture 9">
            <a:extLst>
              <a:ext uri="{FF2B5EF4-FFF2-40B4-BE49-F238E27FC236}">
                <a16:creationId xmlns:a16="http://schemas.microsoft.com/office/drawing/2014/main" id="{25790C13-BE1A-90EE-2E73-50A76F0A30AF}"/>
              </a:ext>
            </a:extLst>
          </p:cNvPr>
          <p:cNvPicPr>
            <a:picLocks noChangeAspect="1"/>
          </p:cNvPicPr>
          <p:nvPr/>
        </p:nvPicPr>
        <p:blipFill>
          <a:blip r:embed="rId4"/>
          <a:stretch>
            <a:fillRect/>
          </a:stretch>
        </p:blipFill>
        <p:spPr>
          <a:xfrm>
            <a:off x="8648055" y="967336"/>
            <a:ext cx="2355741" cy="4464952"/>
          </a:xfrm>
          <a:prstGeom prst="rect">
            <a:avLst/>
          </a:prstGeom>
        </p:spPr>
      </p:pic>
    </p:spTree>
    <p:extLst>
      <p:ext uri="{BB962C8B-B14F-4D97-AF65-F5344CB8AC3E}">
        <p14:creationId xmlns:p14="http://schemas.microsoft.com/office/powerpoint/2010/main" val="2933601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23</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US"/>
              <a:t>Feedback</a:t>
            </a:r>
            <a:endParaRPr lang="en-GB"/>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r>
              <a:rPr lang="en-US"/>
              <a:t>:</a:t>
            </a:r>
            <a:endParaRPr lang="en-GB"/>
          </a:p>
        </p:txBody>
      </p:sp>
      <p:sp>
        <p:nvSpPr>
          <p:cNvPr id="6" name="TextBox 5">
            <a:extLst>
              <a:ext uri="{FF2B5EF4-FFF2-40B4-BE49-F238E27FC236}">
                <a16:creationId xmlns:a16="http://schemas.microsoft.com/office/drawing/2014/main" id="{9E011FB2-C666-93D9-E3BB-A19A88E348D6}"/>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Insufficient, Sufficient &amp; Good</a:t>
            </a:r>
            <a:endParaRPr lang="en-GB" dirty="0">
              <a:latin typeface="Open Sans"/>
              <a:ea typeface="Open Sans"/>
              <a:cs typeface="Calibri"/>
            </a:endParaRPr>
          </a:p>
        </p:txBody>
      </p:sp>
      <p:pic>
        <p:nvPicPr>
          <p:cNvPr id="7" name="Content Placeholder 6">
            <a:extLst>
              <a:ext uri="{FF2B5EF4-FFF2-40B4-BE49-F238E27FC236}">
                <a16:creationId xmlns:a16="http://schemas.microsoft.com/office/drawing/2014/main" id="{C22514A8-7019-DD23-8DF0-4C6208684FF3}"/>
              </a:ext>
            </a:extLst>
          </p:cNvPr>
          <p:cNvPicPr>
            <a:picLocks noChangeAspect="1"/>
          </p:cNvPicPr>
          <p:nvPr/>
        </p:nvPicPr>
        <p:blipFill>
          <a:blip r:embed="rId2"/>
          <a:stretch>
            <a:fillRect/>
          </a:stretch>
        </p:blipFill>
        <p:spPr>
          <a:xfrm>
            <a:off x="537882" y="1881858"/>
            <a:ext cx="7434359" cy="3524912"/>
          </a:xfrm>
          <a:prstGeom prst="rect">
            <a:avLst/>
          </a:prstGeom>
        </p:spPr>
      </p:pic>
    </p:spTree>
    <p:extLst>
      <p:ext uri="{BB962C8B-B14F-4D97-AF65-F5344CB8AC3E}">
        <p14:creationId xmlns:p14="http://schemas.microsoft.com/office/powerpoint/2010/main" val="477399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24</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NL"/>
              <a:t>Low-level design</a:t>
            </a:r>
            <a:r>
              <a:rPr lang="en-US"/>
              <a:t>:</a:t>
            </a:r>
            <a:endParaRPr lang="en-NL"/>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dirty="0"/>
              <a:t>HCAI - </a:t>
            </a:r>
            <a:r>
              <a:rPr lang="en-NL" dirty="0"/>
              <a:t>Application Design</a:t>
            </a:r>
            <a:r>
              <a:rPr lang="en-US" dirty="0"/>
              <a:t>:</a:t>
            </a:r>
            <a:endParaRPr lang="en-GB" dirty="0"/>
          </a:p>
        </p:txBody>
      </p:sp>
      <p:sp>
        <p:nvSpPr>
          <p:cNvPr id="6" name="TextBox 5">
            <a:extLst>
              <a:ext uri="{FF2B5EF4-FFF2-40B4-BE49-F238E27FC236}">
                <a16:creationId xmlns:a16="http://schemas.microsoft.com/office/drawing/2014/main" id="{42818676-501C-E637-0CCD-BA492F75466B}"/>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Excellent</a:t>
            </a:r>
            <a:endParaRPr lang="en-GB" dirty="0">
              <a:latin typeface="Open Sans"/>
              <a:ea typeface="Open Sans"/>
              <a:cs typeface="Calibri"/>
            </a:endParaRPr>
          </a:p>
        </p:txBody>
      </p:sp>
      <p:pic>
        <p:nvPicPr>
          <p:cNvPr id="10" name="Picture 9">
            <a:extLst>
              <a:ext uri="{FF2B5EF4-FFF2-40B4-BE49-F238E27FC236}">
                <a16:creationId xmlns:a16="http://schemas.microsoft.com/office/drawing/2014/main" id="{C1E2818A-568E-B6E5-2504-F1DE93E274CA}"/>
              </a:ext>
            </a:extLst>
          </p:cNvPr>
          <p:cNvPicPr>
            <a:picLocks noChangeAspect="1"/>
          </p:cNvPicPr>
          <p:nvPr/>
        </p:nvPicPr>
        <p:blipFill>
          <a:blip r:embed="rId3"/>
          <a:stretch>
            <a:fillRect/>
          </a:stretch>
        </p:blipFill>
        <p:spPr>
          <a:xfrm>
            <a:off x="509196" y="1870841"/>
            <a:ext cx="2217685" cy="4312983"/>
          </a:xfrm>
          <a:prstGeom prst="rect">
            <a:avLst/>
          </a:prstGeom>
        </p:spPr>
      </p:pic>
      <p:pic>
        <p:nvPicPr>
          <p:cNvPr id="12" name="Picture 11">
            <a:extLst>
              <a:ext uri="{FF2B5EF4-FFF2-40B4-BE49-F238E27FC236}">
                <a16:creationId xmlns:a16="http://schemas.microsoft.com/office/drawing/2014/main" id="{733F5C14-F9AA-0067-D2E9-C6D9C7992419}"/>
              </a:ext>
            </a:extLst>
          </p:cNvPr>
          <p:cNvPicPr>
            <a:picLocks noChangeAspect="1"/>
          </p:cNvPicPr>
          <p:nvPr/>
        </p:nvPicPr>
        <p:blipFill>
          <a:blip r:embed="rId4"/>
          <a:stretch>
            <a:fillRect/>
          </a:stretch>
        </p:blipFill>
        <p:spPr>
          <a:xfrm>
            <a:off x="3423207" y="1851715"/>
            <a:ext cx="2217686" cy="4332109"/>
          </a:xfrm>
          <a:prstGeom prst="rect">
            <a:avLst/>
          </a:prstGeom>
        </p:spPr>
      </p:pic>
      <p:pic>
        <p:nvPicPr>
          <p:cNvPr id="14" name="Picture 13">
            <a:extLst>
              <a:ext uri="{FF2B5EF4-FFF2-40B4-BE49-F238E27FC236}">
                <a16:creationId xmlns:a16="http://schemas.microsoft.com/office/drawing/2014/main" id="{E1412757-8496-F05F-4790-E326A8C2C4D8}"/>
              </a:ext>
            </a:extLst>
          </p:cNvPr>
          <p:cNvPicPr>
            <a:picLocks noChangeAspect="1"/>
          </p:cNvPicPr>
          <p:nvPr/>
        </p:nvPicPr>
        <p:blipFill>
          <a:blip r:embed="rId5"/>
          <a:stretch>
            <a:fillRect/>
          </a:stretch>
        </p:blipFill>
        <p:spPr>
          <a:xfrm>
            <a:off x="6337219" y="1851024"/>
            <a:ext cx="2217686" cy="4331418"/>
          </a:xfrm>
          <a:prstGeom prst="rect">
            <a:avLst/>
          </a:prstGeom>
        </p:spPr>
      </p:pic>
      <p:pic>
        <p:nvPicPr>
          <p:cNvPr id="16" name="Picture 15">
            <a:extLst>
              <a:ext uri="{FF2B5EF4-FFF2-40B4-BE49-F238E27FC236}">
                <a16:creationId xmlns:a16="http://schemas.microsoft.com/office/drawing/2014/main" id="{037803E5-E9BD-5248-7FC6-563C86B62177}"/>
              </a:ext>
            </a:extLst>
          </p:cNvPr>
          <p:cNvPicPr>
            <a:picLocks noChangeAspect="1"/>
          </p:cNvPicPr>
          <p:nvPr/>
        </p:nvPicPr>
        <p:blipFill>
          <a:blip r:embed="rId6"/>
          <a:stretch>
            <a:fillRect/>
          </a:stretch>
        </p:blipFill>
        <p:spPr>
          <a:xfrm>
            <a:off x="9181589" y="1851024"/>
            <a:ext cx="2258641" cy="4446869"/>
          </a:xfrm>
          <a:prstGeom prst="rect">
            <a:avLst/>
          </a:prstGeom>
        </p:spPr>
      </p:pic>
    </p:spTree>
    <p:extLst>
      <p:ext uri="{BB962C8B-B14F-4D97-AF65-F5344CB8AC3E}">
        <p14:creationId xmlns:p14="http://schemas.microsoft.com/office/powerpoint/2010/main" val="4239124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094B63-E83C-C103-7590-1F477D3F0F4C}"/>
              </a:ext>
            </a:extLst>
          </p:cNvPr>
          <p:cNvSpPr>
            <a:spLocks noGrp="1"/>
          </p:cNvSpPr>
          <p:nvPr>
            <p:ph type="sldNum" sz="quarter" idx="12"/>
          </p:nvPr>
        </p:nvSpPr>
        <p:spPr/>
        <p:txBody>
          <a:bodyPr/>
          <a:lstStyle/>
          <a:p>
            <a:fld id="{AA6C878E-6624-8940-965B-E61AF946BCDB}" type="slidenum">
              <a:rPr lang="nl-NL" smtClean="0"/>
              <a:t>25</a:t>
            </a:fld>
            <a:endParaRPr lang="nl-NL"/>
          </a:p>
        </p:txBody>
      </p:sp>
      <p:sp>
        <p:nvSpPr>
          <p:cNvPr id="3" name="Text Placeholder 2">
            <a:extLst>
              <a:ext uri="{FF2B5EF4-FFF2-40B4-BE49-F238E27FC236}">
                <a16:creationId xmlns:a16="http://schemas.microsoft.com/office/drawing/2014/main" id="{B96B258F-8A5D-8D45-FC0B-A1D9EEA75562}"/>
              </a:ext>
            </a:extLst>
          </p:cNvPr>
          <p:cNvSpPr>
            <a:spLocks noGrp="1"/>
          </p:cNvSpPr>
          <p:nvPr>
            <p:ph type="body" sz="quarter" idx="16"/>
          </p:nvPr>
        </p:nvSpPr>
        <p:spPr/>
        <p:txBody>
          <a:bodyPr/>
          <a:lstStyle/>
          <a:p>
            <a:r>
              <a:rPr lang="en-NL"/>
              <a:t>Wireframe Prototype</a:t>
            </a:r>
            <a:r>
              <a:rPr lang="en-US"/>
              <a:t>:</a:t>
            </a:r>
          </a:p>
        </p:txBody>
      </p:sp>
      <p:sp>
        <p:nvSpPr>
          <p:cNvPr id="4" name="Content Placeholder 3">
            <a:extLst>
              <a:ext uri="{FF2B5EF4-FFF2-40B4-BE49-F238E27FC236}">
                <a16:creationId xmlns:a16="http://schemas.microsoft.com/office/drawing/2014/main" id="{ED0EC930-5CF0-E294-17C9-4EFBC52E479E}"/>
              </a:ext>
            </a:extLst>
          </p:cNvPr>
          <p:cNvSpPr>
            <a:spLocks noGrp="1"/>
          </p:cNvSpPr>
          <p:nvPr>
            <p:ph sz="quarter" idx="15"/>
          </p:nvPr>
        </p:nvSpPr>
        <p:spPr>
          <a:xfrm>
            <a:off x="537882" y="1881858"/>
            <a:ext cx="11144920" cy="4082714"/>
          </a:xfrm>
        </p:spPr>
        <p:txBody>
          <a:bodyPr/>
          <a:lstStyle/>
          <a:p>
            <a:r>
              <a:rPr lang="en-US" dirty="0"/>
              <a:t>Demo:</a:t>
            </a:r>
          </a:p>
          <a:p>
            <a:pPr lvl="1"/>
            <a:r>
              <a:rPr lang="nl-NL" dirty="0">
                <a:solidFill>
                  <a:srgbClr val="0070C0"/>
                </a:solidFill>
                <a:hlinkClick r:id="rId2">
                  <a:extLst>
                    <a:ext uri="{A12FA001-AC4F-418D-AE19-62706E023703}">
                      <ahyp:hlinkClr xmlns:ahyp="http://schemas.microsoft.com/office/drawing/2018/hyperlinkcolor" val="tx"/>
                    </a:ext>
                  </a:extLst>
                </a:hlinkClick>
              </a:rPr>
              <a:t>HCAI_Prototype_[Bannanalyzer]_[Neil]-html.zip</a:t>
            </a:r>
            <a:endParaRPr lang="en-NL" dirty="0">
              <a:solidFill>
                <a:srgbClr val="0070C0"/>
              </a:solidFill>
            </a:endParaRPr>
          </a:p>
        </p:txBody>
      </p:sp>
      <p:sp>
        <p:nvSpPr>
          <p:cNvPr id="5" name="Title 4">
            <a:extLst>
              <a:ext uri="{FF2B5EF4-FFF2-40B4-BE49-F238E27FC236}">
                <a16:creationId xmlns:a16="http://schemas.microsoft.com/office/drawing/2014/main" id="{8F758D47-1925-EE0F-D381-B93959AA5506}"/>
              </a:ext>
            </a:extLst>
          </p:cNvPr>
          <p:cNvSpPr>
            <a:spLocks noGrp="1"/>
          </p:cNvSpPr>
          <p:nvPr>
            <p:ph type="title"/>
          </p:nvPr>
        </p:nvSpPr>
        <p:spPr/>
        <p:txBody>
          <a:bodyPr/>
          <a:lstStyle/>
          <a:p>
            <a:r>
              <a:rPr lang="en-US"/>
              <a:t>HCAI - </a:t>
            </a:r>
            <a:r>
              <a:rPr lang="en-NL"/>
              <a:t>Application Design</a:t>
            </a:r>
            <a:r>
              <a:rPr lang="en-US"/>
              <a:t>:</a:t>
            </a:r>
            <a:endParaRPr lang="en-GB"/>
          </a:p>
        </p:txBody>
      </p:sp>
      <p:sp>
        <p:nvSpPr>
          <p:cNvPr id="6" name="TextBox 5">
            <a:extLst>
              <a:ext uri="{FF2B5EF4-FFF2-40B4-BE49-F238E27FC236}">
                <a16:creationId xmlns:a16="http://schemas.microsoft.com/office/drawing/2014/main" id="{6A0486F8-85D7-6FB2-BF19-CABCACCA886D}"/>
              </a:ext>
            </a:extLst>
          </p:cNvPr>
          <p:cNvSpPr txBox="1"/>
          <p:nvPr/>
        </p:nvSpPr>
        <p:spPr>
          <a:xfrm>
            <a:off x="1484790" y="6356350"/>
            <a:ext cx="6094520" cy="369332"/>
          </a:xfrm>
          <a:prstGeom prst="rect">
            <a:avLst/>
          </a:prstGeom>
          <a:noFill/>
        </p:spPr>
        <p:txBody>
          <a:bodyPr wrap="square">
            <a:spAutoFit/>
          </a:bodyPr>
          <a:lstStyle/>
          <a:p>
            <a:pPr marL="0" indent="0">
              <a:buNone/>
            </a:pPr>
            <a:r>
              <a:rPr lang="en-GB" b="1" dirty="0">
                <a:latin typeface="Open Sans"/>
                <a:ea typeface="Open Sans"/>
                <a:cs typeface="Calibri"/>
              </a:rPr>
              <a:t>ILO Mapping: Poor, Sufficient, Good &amp; Excellent</a:t>
            </a:r>
            <a:endParaRPr lang="en-GB" dirty="0">
              <a:latin typeface="Open Sans"/>
              <a:ea typeface="Open Sans"/>
              <a:cs typeface="Calibri"/>
            </a:endParaRPr>
          </a:p>
        </p:txBody>
      </p:sp>
    </p:spTree>
    <p:extLst>
      <p:ext uri="{BB962C8B-B14F-4D97-AF65-F5344CB8AC3E}">
        <p14:creationId xmlns:p14="http://schemas.microsoft.com/office/powerpoint/2010/main" val="4240208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a:extLst>
              <a:ext uri="{FF2B5EF4-FFF2-40B4-BE49-F238E27FC236}">
                <a16:creationId xmlns:a16="http://schemas.microsoft.com/office/drawing/2014/main" id="{68009EC8-E9DE-2746-B629-E8E1C7F15288}"/>
              </a:ext>
            </a:extLst>
          </p:cNvPr>
          <p:cNvSpPr>
            <a:spLocks noGrp="1"/>
          </p:cNvSpPr>
          <p:nvPr>
            <p:ph type="body" sz="quarter" idx="13"/>
          </p:nvPr>
        </p:nvSpPr>
        <p:spPr/>
        <p:txBody>
          <a:bodyPr/>
          <a:lstStyle/>
          <a:p>
            <a:r>
              <a:rPr lang="nl-NL" dirty="0" err="1"/>
              <a:t>Thank</a:t>
            </a:r>
            <a:r>
              <a:rPr lang="nl-NL" dirty="0"/>
              <a:t> </a:t>
            </a:r>
            <a:r>
              <a:rPr lang="nl-NL" dirty="0" err="1"/>
              <a:t>you</a:t>
            </a:r>
            <a:r>
              <a:rPr lang="nl-NL" dirty="0"/>
              <a:t>!</a:t>
            </a:r>
          </a:p>
        </p:txBody>
      </p:sp>
      <p:sp>
        <p:nvSpPr>
          <p:cNvPr id="6" name="Tijdelijke aanduiding voor inhoud 5">
            <a:extLst>
              <a:ext uri="{FF2B5EF4-FFF2-40B4-BE49-F238E27FC236}">
                <a16:creationId xmlns:a16="http://schemas.microsoft.com/office/drawing/2014/main" id="{3DBC3B0E-7707-0645-9528-558D358FE052}"/>
              </a:ext>
            </a:extLst>
          </p:cNvPr>
          <p:cNvSpPr>
            <a:spLocks noGrp="1"/>
          </p:cNvSpPr>
          <p:nvPr>
            <p:ph sz="quarter" idx="15"/>
          </p:nvPr>
        </p:nvSpPr>
        <p:spPr/>
        <p:txBody>
          <a:bodyPr/>
          <a:lstStyle/>
          <a:p>
            <a:r>
              <a:rPr lang="en-NL"/>
              <a:t>Any questions?</a:t>
            </a:r>
            <a:endParaRPr lang="nl-NL"/>
          </a:p>
        </p:txBody>
      </p:sp>
      <p:sp>
        <p:nvSpPr>
          <p:cNvPr id="7" name="Tijdelijke aanduiding voor dianummer 6">
            <a:extLst>
              <a:ext uri="{FF2B5EF4-FFF2-40B4-BE49-F238E27FC236}">
                <a16:creationId xmlns:a16="http://schemas.microsoft.com/office/drawing/2014/main" id="{D6B891C5-6D26-DD48-8DFB-6F245191D975}"/>
              </a:ext>
            </a:extLst>
          </p:cNvPr>
          <p:cNvSpPr>
            <a:spLocks noGrp="1"/>
          </p:cNvSpPr>
          <p:nvPr>
            <p:ph type="sldNum" sz="quarter" idx="12"/>
          </p:nvPr>
        </p:nvSpPr>
        <p:spPr/>
        <p:txBody>
          <a:bodyPr/>
          <a:lstStyle/>
          <a:p>
            <a:fld id="{AA6C878E-6624-8940-965B-E61AF946BCDB}" type="slidenum">
              <a:rPr lang="nl-NL" smtClean="0"/>
              <a:t>26</a:t>
            </a:fld>
            <a:endParaRPr lang="nl-NL"/>
          </a:p>
        </p:txBody>
      </p:sp>
    </p:spTree>
    <p:extLst>
      <p:ext uri="{BB962C8B-B14F-4D97-AF65-F5344CB8AC3E}">
        <p14:creationId xmlns:p14="http://schemas.microsoft.com/office/powerpoint/2010/main" val="290497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C845318-D328-9D4A-AB47-AA3BF8EC588B}"/>
              </a:ext>
            </a:extLst>
          </p:cNvPr>
          <p:cNvSpPr>
            <a:spLocks noGrp="1"/>
          </p:cNvSpPr>
          <p:nvPr>
            <p:ph type="title"/>
          </p:nvPr>
        </p:nvSpPr>
        <p:spPr/>
        <p:txBody>
          <a:bodyPr/>
          <a:lstStyle/>
          <a:p>
            <a:r>
              <a:rPr lang="en-NL" dirty="0"/>
              <a:t>AI Canvas</a:t>
            </a:r>
            <a:r>
              <a:rPr lang="en-US" dirty="0"/>
              <a:t>: provide high-level overview</a:t>
            </a:r>
            <a:endParaRPr lang="nl-NL" dirty="0"/>
          </a:p>
        </p:txBody>
      </p:sp>
      <p:sp>
        <p:nvSpPr>
          <p:cNvPr id="7" name="Tijdelijke aanduiding voor dianummer 6">
            <a:extLst>
              <a:ext uri="{FF2B5EF4-FFF2-40B4-BE49-F238E27FC236}">
                <a16:creationId xmlns:a16="http://schemas.microsoft.com/office/drawing/2014/main" id="{F822E9F4-F273-9349-B925-63D0F1259AA9}"/>
              </a:ext>
            </a:extLst>
          </p:cNvPr>
          <p:cNvSpPr>
            <a:spLocks noGrp="1"/>
          </p:cNvSpPr>
          <p:nvPr>
            <p:ph type="sldNum" sz="quarter" idx="12"/>
          </p:nvPr>
        </p:nvSpPr>
        <p:spPr/>
        <p:txBody>
          <a:bodyPr/>
          <a:lstStyle/>
          <a:p>
            <a:fld id="{AA6C878E-6624-8940-965B-E61AF946BCDB}" type="slidenum">
              <a:rPr lang="nl-NL" smtClean="0"/>
              <a:t>3</a:t>
            </a:fld>
            <a:endParaRPr lang="nl-NL"/>
          </a:p>
        </p:txBody>
      </p:sp>
      <p:pic>
        <p:nvPicPr>
          <p:cNvPr id="1026" name="Picture 2">
            <a:extLst>
              <a:ext uri="{FF2B5EF4-FFF2-40B4-BE49-F238E27FC236}">
                <a16:creationId xmlns:a16="http://schemas.microsoft.com/office/drawing/2014/main" id="{1E67A9B8-7238-C686-FB79-DC42017C96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460194"/>
            <a:ext cx="8941431" cy="43310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43B169C-8820-81AE-2B33-DD2BFBD66FEA}"/>
              </a:ext>
            </a:extLst>
          </p:cNvPr>
          <p:cNvSpPr/>
          <p:nvPr/>
        </p:nvSpPr>
        <p:spPr>
          <a:xfrm>
            <a:off x="2941426" y="3431663"/>
            <a:ext cx="2142125" cy="8845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cs typeface="Calibri"/>
              </a:rPr>
              <a:t>Consumers</a:t>
            </a:r>
            <a:endParaRPr lang="en-GB" dirty="0"/>
          </a:p>
        </p:txBody>
      </p:sp>
      <p:sp>
        <p:nvSpPr>
          <p:cNvPr id="3" name="Rectangle 2">
            <a:extLst>
              <a:ext uri="{FF2B5EF4-FFF2-40B4-BE49-F238E27FC236}">
                <a16:creationId xmlns:a16="http://schemas.microsoft.com/office/drawing/2014/main" id="{6270E652-24BD-4052-2196-994C52AC4D51}"/>
              </a:ext>
            </a:extLst>
          </p:cNvPr>
          <p:cNvSpPr/>
          <p:nvPr/>
        </p:nvSpPr>
        <p:spPr>
          <a:xfrm>
            <a:off x="2941426" y="2179425"/>
            <a:ext cx="2493817" cy="8845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To create an digital way of recognising the condition of a </a:t>
            </a:r>
            <a:r>
              <a:rPr lang="en-GB" dirty="0" err="1">
                <a:cs typeface="Calibri"/>
              </a:rPr>
              <a:t>bannana</a:t>
            </a:r>
            <a:endParaRPr lang="en-GB" dirty="0">
              <a:cs typeface="Calibri"/>
            </a:endParaRPr>
          </a:p>
        </p:txBody>
      </p:sp>
      <p:sp>
        <p:nvSpPr>
          <p:cNvPr id="4" name="Rectangle 3">
            <a:extLst>
              <a:ext uri="{FF2B5EF4-FFF2-40B4-BE49-F238E27FC236}">
                <a16:creationId xmlns:a16="http://schemas.microsoft.com/office/drawing/2014/main" id="{90EFCBBC-F47B-3C71-1D38-283743E7DED4}"/>
              </a:ext>
            </a:extLst>
          </p:cNvPr>
          <p:cNvSpPr/>
          <p:nvPr/>
        </p:nvSpPr>
        <p:spPr>
          <a:xfrm>
            <a:off x="6965879" y="2179425"/>
            <a:ext cx="2716315" cy="8845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Training a CNN model to classify spoiled and healthy </a:t>
            </a:r>
            <a:r>
              <a:rPr lang="en-GB" dirty="0" err="1">
                <a:cs typeface="Calibri"/>
              </a:rPr>
              <a:t>bannanas</a:t>
            </a:r>
            <a:r>
              <a:rPr lang="en-GB" dirty="0">
                <a:cs typeface="Calibri"/>
              </a:rPr>
              <a:t>. </a:t>
            </a:r>
          </a:p>
        </p:txBody>
      </p:sp>
      <p:sp>
        <p:nvSpPr>
          <p:cNvPr id="5" name="Rectangle 3">
            <a:extLst>
              <a:ext uri="{FF2B5EF4-FFF2-40B4-BE49-F238E27FC236}">
                <a16:creationId xmlns:a16="http://schemas.microsoft.com/office/drawing/2014/main" id="{1039FED2-5D87-9688-93A7-92B6FB6E72FA}"/>
              </a:ext>
            </a:extLst>
          </p:cNvPr>
          <p:cNvSpPr/>
          <p:nvPr/>
        </p:nvSpPr>
        <p:spPr>
          <a:xfrm>
            <a:off x="7188377" y="4482931"/>
            <a:ext cx="723633" cy="415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PoC</a:t>
            </a:r>
          </a:p>
        </p:txBody>
      </p:sp>
      <p:sp>
        <p:nvSpPr>
          <p:cNvPr id="8" name="Rectangle 3">
            <a:extLst>
              <a:ext uri="{FF2B5EF4-FFF2-40B4-BE49-F238E27FC236}">
                <a16:creationId xmlns:a16="http://schemas.microsoft.com/office/drawing/2014/main" id="{9B45D1F4-1B2F-17FC-D14D-DEAE39B7A948}"/>
              </a:ext>
            </a:extLst>
          </p:cNvPr>
          <p:cNvSpPr/>
          <p:nvPr/>
        </p:nvSpPr>
        <p:spPr>
          <a:xfrm>
            <a:off x="8915771" y="5349862"/>
            <a:ext cx="1359605" cy="64915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User testing</a:t>
            </a:r>
          </a:p>
        </p:txBody>
      </p:sp>
      <p:sp>
        <p:nvSpPr>
          <p:cNvPr id="9" name="Rectangle 3">
            <a:extLst>
              <a:ext uri="{FF2B5EF4-FFF2-40B4-BE49-F238E27FC236}">
                <a16:creationId xmlns:a16="http://schemas.microsoft.com/office/drawing/2014/main" id="{32039027-8755-BA32-D2D0-BDA1EE8C0F17}"/>
              </a:ext>
            </a:extLst>
          </p:cNvPr>
          <p:cNvSpPr/>
          <p:nvPr/>
        </p:nvSpPr>
        <p:spPr>
          <a:xfrm>
            <a:off x="6883576" y="3386899"/>
            <a:ext cx="3020712" cy="59947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Images from </a:t>
            </a:r>
            <a:r>
              <a:rPr lang="en-GB" dirty="0" err="1">
                <a:cs typeface="Calibri"/>
              </a:rPr>
              <a:t>imsitu</a:t>
            </a:r>
            <a:r>
              <a:rPr lang="en-GB" dirty="0">
                <a:cs typeface="Calibri"/>
              </a:rPr>
              <a:t> dataset and Google images</a:t>
            </a:r>
            <a:endParaRPr lang="nl-NL" dirty="0"/>
          </a:p>
        </p:txBody>
      </p:sp>
      <p:sp>
        <p:nvSpPr>
          <p:cNvPr id="10" name="Rectangle 3">
            <a:extLst>
              <a:ext uri="{FF2B5EF4-FFF2-40B4-BE49-F238E27FC236}">
                <a16:creationId xmlns:a16="http://schemas.microsoft.com/office/drawing/2014/main" id="{65F320B5-9D5C-1403-4514-0CF3A8EE5F57}"/>
              </a:ext>
            </a:extLst>
          </p:cNvPr>
          <p:cNvSpPr/>
          <p:nvPr/>
        </p:nvSpPr>
        <p:spPr>
          <a:xfrm>
            <a:off x="3372513" y="5583382"/>
            <a:ext cx="2414360" cy="41563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dirty="0">
                <a:cs typeface="Calibri"/>
              </a:rPr>
              <a:t>Economic disruption</a:t>
            </a:r>
            <a:endParaRPr lang="nl-NL" dirty="0"/>
          </a:p>
        </p:txBody>
      </p:sp>
      <p:sp>
        <p:nvSpPr>
          <p:cNvPr id="11" name="Rectangle 3">
            <a:extLst>
              <a:ext uri="{FF2B5EF4-FFF2-40B4-BE49-F238E27FC236}">
                <a16:creationId xmlns:a16="http://schemas.microsoft.com/office/drawing/2014/main" id="{DD94B260-8076-FA2E-FCB6-EDB20087B738}"/>
              </a:ext>
            </a:extLst>
          </p:cNvPr>
          <p:cNvSpPr/>
          <p:nvPr/>
        </p:nvSpPr>
        <p:spPr>
          <a:xfrm>
            <a:off x="2405854" y="4875197"/>
            <a:ext cx="870377" cy="6090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400" dirty="0">
                <a:cs typeface="Calibri"/>
              </a:rPr>
              <a:t>SKIP THIS PART</a:t>
            </a:r>
            <a:endParaRPr lang="nl-NL" sz="1400" dirty="0">
              <a:cs typeface="Calibri"/>
            </a:endParaRPr>
          </a:p>
        </p:txBody>
      </p:sp>
    </p:spTree>
    <p:extLst>
      <p:ext uri="{BB962C8B-B14F-4D97-AF65-F5344CB8AC3E}">
        <p14:creationId xmlns:p14="http://schemas.microsoft.com/office/powerpoint/2010/main" val="9868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AB8453-ECA6-3F91-9F3B-D2B5E8E73C93}"/>
              </a:ext>
            </a:extLst>
          </p:cNvPr>
          <p:cNvSpPr>
            <a:spLocks noGrp="1"/>
          </p:cNvSpPr>
          <p:nvPr>
            <p:ph type="sldNum" sz="quarter" idx="12"/>
          </p:nvPr>
        </p:nvSpPr>
        <p:spPr/>
        <p:txBody>
          <a:bodyPr/>
          <a:lstStyle/>
          <a:p>
            <a:fld id="{AA6C878E-6624-8940-965B-E61AF946BCDB}" type="slidenum">
              <a:rPr lang="nl-NL" smtClean="0"/>
              <a:t>4</a:t>
            </a:fld>
            <a:endParaRPr lang="nl-NL"/>
          </a:p>
        </p:txBody>
      </p:sp>
      <p:sp>
        <p:nvSpPr>
          <p:cNvPr id="3" name="Content Placeholder 2">
            <a:extLst>
              <a:ext uri="{FF2B5EF4-FFF2-40B4-BE49-F238E27FC236}">
                <a16:creationId xmlns:a16="http://schemas.microsoft.com/office/drawing/2014/main" id="{6BF914C7-D455-15D9-5816-DECB17BD8851}"/>
              </a:ext>
            </a:extLst>
          </p:cNvPr>
          <p:cNvSpPr>
            <a:spLocks noGrp="1"/>
          </p:cNvSpPr>
          <p:nvPr>
            <p:ph sz="quarter" idx="15"/>
          </p:nvPr>
        </p:nvSpPr>
        <p:spPr>
          <a:xfrm>
            <a:off x="537882" y="1280160"/>
            <a:ext cx="11144922" cy="5076189"/>
          </a:xfrm>
        </p:spPr>
        <p:txBody>
          <a:bodyPr/>
          <a:lstStyle/>
          <a:p>
            <a:pPr algn="l"/>
            <a:r>
              <a:rPr lang="en-GB" b="1" i="0" dirty="0">
                <a:solidFill>
                  <a:srgbClr val="374151"/>
                </a:solidFill>
                <a:effectLst/>
                <a:latin typeface="+mn-lt"/>
              </a:rPr>
              <a:t>Demographics:</a:t>
            </a:r>
          </a:p>
          <a:p>
            <a:pPr marL="0" indent="0" algn="l">
              <a:buNone/>
            </a:pPr>
            <a:r>
              <a:rPr lang="en-GB" b="0" i="0" dirty="0">
                <a:solidFill>
                  <a:srgbClr val="374151"/>
                </a:solidFill>
                <a:effectLst/>
                <a:highlight>
                  <a:srgbClr val="00FFFF"/>
                </a:highlight>
                <a:latin typeface="+mn-lt"/>
              </a:rPr>
              <a:t>All ages up to 30</a:t>
            </a:r>
            <a:r>
              <a:rPr lang="en-GB" b="0" i="0" dirty="0">
                <a:solidFill>
                  <a:srgbClr val="374151"/>
                </a:solidFill>
                <a:effectLst/>
                <a:latin typeface="+mn-lt"/>
              </a:rPr>
              <a:t>, all genders, </a:t>
            </a:r>
            <a:r>
              <a:rPr lang="en-GB" dirty="0">
                <a:solidFill>
                  <a:srgbClr val="374151"/>
                </a:solidFill>
                <a:latin typeface="+mn-lt"/>
              </a:rPr>
              <a:t>all education levels and all incomes can use this application.</a:t>
            </a:r>
            <a:endParaRPr lang="en-GB" b="0" i="0" dirty="0">
              <a:solidFill>
                <a:srgbClr val="374151"/>
              </a:solidFill>
              <a:effectLst/>
              <a:latin typeface="+mn-lt"/>
            </a:endParaRPr>
          </a:p>
          <a:p>
            <a:r>
              <a:rPr lang="nl-NL" b="1" dirty="0" err="1">
                <a:latin typeface="+mn-lt"/>
              </a:rPr>
              <a:t>Psychographics</a:t>
            </a:r>
            <a:r>
              <a:rPr lang="nl-NL" b="1" dirty="0">
                <a:latin typeface="+mn-lt"/>
              </a:rPr>
              <a:t>:</a:t>
            </a:r>
          </a:p>
          <a:p>
            <a:pPr marL="0" indent="0">
              <a:buNone/>
            </a:pPr>
            <a:r>
              <a:rPr lang="nl-NL" dirty="0">
                <a:latin typeface="+mn-lt"/>
              </a:rPr>
              <a:t>People </a:t>
            </a:r>
            <a:r>
              <a:rPr lang="nl-NL" dirty="0" err="1">
                <a:latin typeface="+mn-lt"/>
              </a:rPr>
              <a:t>who</a:t>
            </a:r>
            <a:r>
              <a:rPr lang="nl-NL" dirty="0">
                <a:latin typeface="+mn-lt"/>
              </a:rPr>
              <a:t> are </a:t>
            </a:r>
            <a:r>
              <a:rPr lang="nl-NL" dirty="0" err="1">
                <a:latin typeface="+mn-lt"/>
              </a:rPr>
              <a:t>concerned</a:t>
            </a:r>
            <a:r>
              <a:rPr lang="nl-NL" dirty="0">
                <a:latin typeface="+mn-lt"/>
              </a:rPr>
              <a:t> </a:t>
            </a:r>
            <a:r>
              <a:rPr lang="nl-NL" dirty="0" err="1">
                <a:latin typeface="+mn-lt"/>
              </a:rPr>
              <a:t>about</a:t>
            </a:r>
            <a:r>
              <a:rPr lang="nl-NL" dirty="0">
                <a:latin typeface="+mn-lt"/>
              </a:rPr>
              <a:t> </a:t>
            </a:r>
            <a:r>
              <a:rPr lang="nl-NL" dirty="0" err="1">
                <a:latin typeface="+mn-lt"/>
              </a:rPr>
              <a:t>their</a:t>
            </a:r>
            <a:r>
              <a:rPr lang="nl-NL" dirty="0">
                <a:latin typeface="+mn-lt"/>
              </a:rPr>
              <a:t> health or </a:t>
            </a:r>
            <a:r>
              <a:rPr lang="nl-NL" dirty="0" err="1">
                <a:latin typeface="+mn-lt"/>
              </a:rPr>
              <a:t>the</a:t>
            </a:r>
            <a:r>
              <a:rPr lang="nl-NL" dirty="0">
                <a:latin typeface="+mn-lt"/>
              </a:rPr>
              <a:t> waste of food are more </a:t>
            </a:r>
            <a:r>
              <a:rPr lang="nl-NL" dirty="0" err="1">
                <a:latin typeface="+mn-lt"/>
              </a:rPr>
              <a:t>likely</a:t>
            </a:r>
            <a:r>
              <a:rPr lang="nl-NL" dirty="0">
                <a:latin typeface="+mn-lt"/>
              </a:rPr>
              <a:t> </a:t>
            </a:r>
            <a:r>
              <a:rPr lang="nl-NL" dirty="0" err="1">
                <a:latin typeface="+mn-lt"/>
              </a:rPr>
              <a:t>to</a:t>
            </a:r>
            <a:r>
              <a:rPr lang="nl-NL" dirty="0">
                <a:latin typeface="+mn-lt"/>
              </a:rPr>
              <a:t> </a:t>
            </a:r>
            <a:r>
              <a:rPr lang="nl-NL" dirty="0" err="1">
                <a:latin typeface="+mn-lt"/>
              </a:rPr>
              <a:t>use</a:t>
            </a:r>
            <a:r>
              <a:rPr lang="nl-NL" dirty="0">
                <a:latin typeface="+mn-lt"/>
              </a:rPr>
              <a:t> </a:t>
            </a:r>
            <a:r>
              <a:rPr lang="nl-NL" dirty="0" err="1">
                <a:latin typeface="+mn-lt"/>
              </a:rPr>
              <a:t>this</a:t>
            </a:r>
            <a:r>
              <a:rPr lang="nl-NL" dirty="0">
                <a:latin typeface="+mn-lt"/>
              </a:rPr>
              <a:t> </a:t>
            </a:r>
            <a:r>
              <a:rPr lang="nl-NL" dirty="0" err="1">
                <a:latin typeface="+mn-lt"/>
              </a:rPr>
              <a:t>application</a:t>
            </a:r>
            <a:endParaRPr lang="nl-NL" dirty="0">
              <a:latin typeface="+mn-lt"/>
            </a:endParaRPr>
          </a:p>
          <a:p>
            <a:r>
              <a:rPr lang="nl-NL" b="1" dirty="0" err="1">
                <a:latin typeface="+mn-lt"/>
              </a:rPr>
              <a:t>Behavioural</a:t>
            </a:r>
            <a:r>
              <a:rPr lang="nl-NL" b="1" dirty="0">
                <a:latin typeface="+mn-lt"/>
              </a:rPr>
              <a:t>:</a:t>
            </a:r>
          </a:p>
          <a:p>
            <a:pPr marL="0" indent="0">
              <a:buNone/>
            </a:pPr>
            <a:r>
              <a:rPr lang="nl-NL" dirty="0">
                <a:latin typeface="+mn-lt"/>
              </a:rPr>
              <a:t>People </a:t>
            </a:r>
            <a:r>
              <a:rPr lang="nl-NL" dirty="0" err="1">
                <a:latin typeface="+mn-lt"/>
              </a:rPr>
              <a:t>who</a:t>
            </a:r>
            <a:r>
              <a:rPr lang="nl-NL" dirty="0">
                <a:latin typeface="+mn-lt"/>
              </a:rPr>
              <a:t> </a:t>
            </a:r>
            <a:r>
              <a:rPr lang="nl-NL" dirty="0" err="1">
                <a:latin typeface="+mn-lt"/>
              </a:rPr>
              <a:t>eat</a:t>
            </a:r>
            <a:r>
              <a:rPr lang="nl-NL" dirty="0">
                <a:latin typeface="+mn-lt"/>
              </a:rPr>
              <a:t> </a:t>
            </a:r>
            <a:r>
              <a:rPr lang="nl-NL" dirty="0" err="1">
                <a:latin typeface="+mn-lt"/>
              </a:rPr>
              <a:t>bannanas</a:t>
            </a:r>
            <a:r>
              <a:rPr lang="nl-NL" dirty="0">
                <a:latin typeface="+mn-lt"/>
              </a:rPr>
              <a:t> </a:t>
            </a:r>
            <a:r>
              <a:rPr lang="nl-NL" dirty="0" err="1">
                <a:latin typeface="+mn-lt"/>
              </a:rPr>
              <a:t>frequently</a:t>
            </a:r>
            <a:r>
              <a:rPr lang="nl-NL" dirty="0">
                <a:latin typeface="+mn-lt"/>
              </a:rPr>
              <a:t> </a:t>
            </a:r>
            <a:r>
              <a:rPr lang="nl-NL" dirty="0" err="1">
                <a:latin typeface="+mn-lt"/>
              </a:rPr>
              <a:t>may</a:t>
            </a:r>
            <a:r>
              <a:rPr lang="nl-NL" dirty="0">
                <a:latin typeface="+mn-lt"/>
              </a:rPr>
              <a:t> </a:t>
            </a:r>
            <a:r>
              <a:rPr lang="nl-NL" dirty="0" err="1">
                <a:latin typeface="+mn-lt"/>
              </a:rPr>
              <a:t>be</a:t>
            </a:r>
            <a:r>
              <a:rPr lang="nl-NL" dirty="0">
                <a:latin typeface="+mn-lt"/>
              </a:rPr>
              <a:t> more </a:t>
            </a:r>
            <a:r>
              <a:rPr lang="nl-NL" dirty="0" err="1">
                <a:latin typeface="+mn-lt"/>
              </a:rPr>
              <a:t>likely</a:t>
            </a:r>
            <a:r>
              <a:rPr lang="nl-NL" dirty="0">
                <a:latin typeface="+mn-lt"/>
              </a:rPr>
              <a:t> </a:t>
            </a:r>
            <a:r>
              <a:rPr lang="nl-NL" dirty="0" err="1">
                <a:latin typeface="+mn-lt"/>
              </a:rPr>
              <a:t>to</a:t>
            </a:r>
            <a:r>
              <a:rPr lang="nl-NL" dirty="0">
                <a:latin typeface="+mn-lt"/>
              </a:rPr>
              <a:t> </a:t>
            </a:r>
            <a:r>
              <a:rPr lang="nl-NL" dirty="0" err="1">
                <a:latin typeface="+mn-lt"/>
              </a:rPr>
              <a:t>use</a:t>
            </a:r>
            <a:r>
              <a:rPr lang="nl-NL" dirty="0">
                <a:latin typeface="+mn-lt"/>
              </a:rPr>
              <a:t> </a:t>
            </a:r>
            <a:r>
              <a:rPr lang="nl-NL" dirty="0" err="1">
                <a:latin typeface="+mn-lt"/>
              </a:rPr>
              <a:t>this</a:t>
            </a:r>
            <a:r>
              <a:rPr lang="nl-NL" dirty="0">
                <a:latin typeface="+mn-lt"/>
              </a:rPr>
              <a:t> </a:t>
            </a:r>
            <a:r>
              <a:rPr lang="nl-NL" dirty="0" err="1">
                <a:latin typeface="+mn-lt"/>
              </a:rPr>
              <a:t>application</a:t>
            </a:r>
            <a:r>
              <a:rPr lang="nl-NL" dirty="0">
                <a:latin typeface="+mn-lt"/>
              </a:rPr>
              <a:t>. People </a:t>
            </a:r>
            <a:r>
              <a:rPr lang="nl-NL" dirty="0" err="1">
                <a:latin typeface="+mn-lt"/>
              </a:rPr>
              <a:t>who</a:t>
            </a:r>
            <a:r>
              <a:rPr lang="nl-NL" dirty="0">
                <a:latin typeface="+mn-lt"/>
              </a:rPr>
              <a:t> have had </a:t>
            </a:r>
            <a:r>
              <a:rPr lang="nl-NL" dirty="0" err="1">
                <a:latin typeface="+mn-lt"/>
              </a:rPr>
              <a:t>negative</a:t>
            </a:r>
            <a:r>
              <a:rPr lang="nl-NL" dirty="0">
                <a:latin typeface="+mn-lt"/>
              </a:rPr>
              <a:t> </a:t>
            </a:r>
            <a:r>
              <a:rPr lang="nl-NL" dirty="0" err="1">
                <a:latin typeface="+mn-lt"/>
              </a:rPr>
              <a:t>experiences</a:t>
            </a:r>
            <a:r>
              <a:rPr lang="nl-NL" dirty="0">
                <a:latin typeface="+mn-lt"/>
              </a:rPr>
              <a:t> </a:t>
            </a:r>
            <a:r>
              <a:rPr lang="nl-NL" dirty="0" err="1">
                <a:latin typeface="+mn-lt"/>
              </a:rPr>
              <a:t>wth</a:t>
            </a:r>
            <a:r>
              <a:rPr lang="nl-NL" dirty="0">
                <a:latin typeface="+mn-lt"/>
              </a:rPr>
              <a:t> a </a:t>
            </a:r>
            <a:r>
              <a:rPr lang="nl-NL" dirty="0" err="1">
                <a:latin typeface="+mn-lt"/>
              </a:rPr>
              <a:t>spoiled</a:t>
            </a:r>
            <a:r>
              <a:rPr lang="nl-NL" dirty="0">
                <a:latin typeface="+mn-lt"/>
              </a:rPr>
              <a:t> </a:t>
            </a:r>
            <a:r>
              <a:rPr lang="nl-NL" dirty="0" err="1">
                <a:latin typeface="+mn-lt"/>
              </a:rPr>
              <a:t>bannna</a:t>
            </a:r>
            <a:r>
              <a:rPr lang="nl-NL" dirty="0">
                <a:latin typeface="+mn-lt"/>
              </a:rPr>
              <a:t> </a:t>
            </a:r>
            <a:r>
              <a:rPr lang="nl-NL" dirty="0" err="1">
                <a:latin typeface="+mn-lt"/>
              </a:rPr>
              <a:t>would</a:t>
            </a:r>
            <a:r>
              <a:rPr lang="nl-NL" dirty="0">
                <a:latin typeface="+mn-lt"/>
              </a:rPr>
              <a:t> </a:t>
            </a:r>
            <a:r>
              <a:rPr lang="nl-NL" dirty="0" err="1">
                <a:latin typeface="+mn-lt"/>
              </a:rPr>
              <a:t>be</a:t>
            </a:r>
            <a:r>
              <a:rPr lang="nl-NL" dirty="0">
                <a:latin typeface="+mn-lt"/>
              </a:rPr>
              <a:t> more </a:t>
            </a:r>
            <a:r>
              <a:rPr lang="nl-NL" dirty="0" err="1">
                <a:latin typeface="+mn-lt"/>
              </a:rPr>
              <a:t>motivated</a:t>
            </a:r>
            <a:r>
              <a:rPr lang="nl-NL" dirty="0">
                <a:latin typeface="+mn-lt"/>
              </a:rPr>
              <a:t> </a:t>
            </a:r>
            <a:r>
              <a:rPr lang="nl-NL" dirty="0" err="1">
                <a:latin typeface="+mn-lt"/>
              </a:rPr>
              <a:t>to</a:t>
            </a:r>
            <a:r>
              <a:rPr lang="nl-NL" dirty="0">
                <a:latin typeface="+mn-lt"/>
              </a:rPr>
              <a:t> </a:t>
            </a:r>
            <a:r>
              <a:rPr lang="nl-NL" dirty="0" err="1">
                <a:latin typeface="+mn-lt"/>
              </a:rPr>
              <a:t>use</a:t>
            </a:r>
            <a:r>
              <a:rPr lang="nl-NL" dirty="0">
                <a:latin typeface="+mn-lt"/>
              </a:rPr>
              <a:t> </a:t>
            </a:r>
            <a:r>
              <a:rPr lang="nl-NL" dirty="0" err="1">
                <a:latin typeface="+mn-lt"/>
              </a:rPr>
              <a:t>this</a:t>
            </a:r>
            <a:r>
              <a:rPr lang="nl-NL" dirty="0">
                <a:latin typeface="+mn-lt"/>
              </a:rPr>
              <a:t> </a:t>
            </a:r>
            <a:r>
              <a:rPr lang="nl-NL" dirty="0" err="1">
                <a:latin typeface="+mn-lt"/>
              </a:rPr>
              <a:t>application</a:t>
            </a:r>
            <a:r>
              <a:rPr lang="nl-NL" dirty="0">
                <a:latin typeface="+mn-lt"/>
              </a:rPr>
              <a:t>. People </a:t>
            </a:r>
            <a:r>
              <a:rPr lang="nl-NL" dirty="0" err="1">
                <a:latin typeface="+mn-lt"/>
              </a:rPr>
              <a:t>who</a:t>
            </a:r>
            <a:r>
              <a:rPr lang="nl-NL" dirty="0">
                <a:latin typeface="+mn-lt"/>
              </a:rPr>
              <a:t> are </a:t>
            </a:r>
            <a:r>
              <a:rPr lang="nl-NL" dirty="0" err="1">
                <a:latin typeface="+mn-lt"/>
              </a:rPr>
              <a:t>comfortable</a:t>
            </a:r>
            <a:r>
              <a:rPr lang="nl-NL" dirty="0">
                <a:latin typeface="+mn-lt"/>
              </a:rPr>
              <a:t> </a:t>
            </a:r>
            <a:r>
              <a:rPr lang="nl-NL" dirty="0" err="1">
                <a:latin typeface="+mn-lt"/>
              </a:rPr>
              <a:t>using</a:t>
            </a:r>
            <a:r>
              <a:rPr lang="nl-NL" dirty="0">
                <a:latin typeface="+mn-lt"/>
              </a:rPr>
              <a:t> </a:t>
            </a:r>
            <a:r>
              <a:rPr lang="nl-NL" dirty="0" err="1">
                <a:latin typeface="+mn-lt"/>
              </a:rPr>
              <a:t>an</a:t>
            </a:r>
            <a:r>
              <a:rPr lang="nl-NL" dirty="0">
                <a:latin typeface="+mn-lt"/>
              </a:rPr>
              <a:t> </a:t>
            </a:r>
            <a:r>
              <a:rPr lang="nl-NL" dirty="0" err="1">
                <a:latin typeface="+mn-lt"/>
              </a:rPr>
              <a:t>application</a:t>
            </a:r>
            <a:r>
              <a:rPr lang="nl-NL" dirty="0">
                <a:latin typeface="+mn-lt"/>
              </a:rPr>
              <a:t>/</a:t>
            </a:r>
            <a:r>
              <a:rPr lang="nl-NL" dirty="0" err="1">
                <a:latin typeface="+mn-lt"/>
              </a:rPr>
              <a:t>technology</a:t>
            </a:r>
            <a:r>
              <a:rPr lang="nl-NL" dirty="0">
                <a:latin typeface="+mn-lt"/>
              </a:rPr>
              <a:t> </a:t>
            </a:r>
            <a:r>
              <a:rPr lang="nl-NL" dirty="0" err="1">
                <a:latin typeface="+mn-lt"/>
              </a:rPr>
              <a:t>to</a:t>
            </a:r>
            <a:r>
              <a:rPr lang="nl-NL" dirty="0">
                <a:latin typeface="+mn-lt"/>
              </a:rPr>
              <a:t> </a:t>
            </a:r>
            <a:r>
              <a:rPr lang="nl-NL" dirty="0" err="1">
                <a:latin typeface="+mn-lt"/>
              </a:rPr>
              <a:t>buy</a:t>
            </a:r>
            <a:r>
              <a:rPr lang="nl-NL" dirty="0">
                <a:latin typeface="+mn-lt"/>
              </a:rPr>
              <a:t> </a:t>
            </a:r>
            <a:r>
              <a:rPr lang="nl-NL" dirty="0" err="1">
                <a:latin typeface="+mn-lt"/>
              </a:rPr>
              <a:t>things</a:t>
            </a:r>
            <a:r>
              <a:rPr lang="nl-NL" dirty="0">
                <a:latin typeface="+mn-lt"/>
              </a:rPr>
              <a:t> </a:t>
            </a:r>
            <a:r>
              <a:rPr lang="nl-NL" dirty="0" err="1">
                <a:latin typeface="+mn-lt"/>
              </a:rPr>
              <a:t>may</a:t>
            </a:r>
            <a:r>
              <a:rPr lang="nl-NL" dirty="0">
                <a:latin typeface="+mn-lt"/>
              </a:rPr>
              <a:t> </a:t>
            </a:r>
            <a:r>
              <a:rPr lang="nl-NL" dirty="0" err="1">
                <a:latin typeface="+mn-lt"/>
              </a:rPr>
              <a:t>be</a:t>
            </a:r>
            <a:r>
              <a:rPr lang="nl-NL" dirty="0">
                <a:latin typeface="+mn-lt"/>
              </a:rPr>
              <a:t> more </a:t>
            </a:r>
            <a:r>
              <a:rPr lang="nl-NL" dirty="0" err="1">
                <a:latin typeface="+mn-lt"/>
              </a:rPr>
              <a:t>likely</a:t>
            </a:r>
            <a:r>
              <a:rPr lang="nl-NL" dirty="0">
                <a:latin typeface="+mn-lt"/>
              </a:rPr>
              <a:t> </a:t>
            </a:r>
            <a:r>
              <a:rPr lang="nl-NL" dirty="0" err="1">
                <a:latin typeface="+mn-lt"/>
              </a:rPr>
              <a:t>to</a:t>
            </a:r>
            <a:r>
              <a:rPr lang="nl-NL" dirty="0">
                <a:latin typeface="+mn-lt"/>
              </a:rPr>
              <a:t> </a:t>
            </a:r>
            <a:r>
              <a:rPr lang="nl-NL" dirty="0" err="1">
                <a:latin typeface="+mn-lt"/>
              </a:rPr>
              <a:t>use</a:t>
            </a:r>
            <a:r>
              <a:rPr lang="nl-NL" dirty="0">
                <a:latin typeface="+mn-lt"/>
              </a:rPr>
              <a:t> </a:t>
            </a:r>
            <a:r>
              <a:rPr lang="nl-NL" dirty="0" err="1">
                <a:latin typeface="+mn-lt"/>
              </a:rPr>
              <a:t>this</a:t>
            </a:r>
            <a:r>
              <a:rPr lang="nl-NL" dirty="0">
                <a:latin typeface="+mn-lt"/>
              </a:rPr>
              <a:t> </a:t>
            </a:r>
            <a:r>
              <a:rPr lang="nl-NL" dirty="0" err="1">
                <a:latin typeface="+mn-lt"/>
              </a:rPr>
              <a:t>application</a:t>
            </a:r>
            <a:endParaRPr lang="nl-NL" dirty="0">
              <a:latin typeface="+mn-lt"/>
            </a:endParaRPr>
          </a:p>
          <a:p>
            <a:pPr marL="0" indent="0">
              <a:buNone/>
            </a:pPr>
            <a:r>
              <a:rPr lang="nl-NL" dirty="0">
                <a:latin typeface="+mn-lt"/>
                <a:sym typeface="Wingdings" panose="05000000000000000000" pitchFamily="2" charset="2"/>
              </a:rPr>
              <a:t> </a:t>
            </a:r>
            <a:r>
              <a:rPr lang="en-GB" b="0" i="0" dirty="0">
                <a:solidFill>
                  <a:srgbClr val="374151"/>
                </a:solidFill>
                <a:effectLst/>
                <a:latin typeface="+mn-lt"/>
              </a:rPr>
              <a:t>health-conscious people of all ages </a:t>
            </a:r>
            <a:r>
              <a:rPr lang="en-GB" b="0" i="0" dirty="0">
                <a:solidFill>
                  <a:srgbClr val="374151"/>
                </a:solidFill>
                <a:effectLst/>
                <a:highlight>
                  <a:srgbClr val="00FFFF"/>
                </a:highlight>
                <a:latin typeface="+mn-lt"/>
              </a:rPr>
              <a:t>up to 30</a:t>
            </a:r>
            <a:r>
              <a:rPr lang="en-GB" b="0" i="0" dirty="0">
                <a:solidFill>
                  <a:srgbClr val="374151"/>
                </a:solidFill>
                <a:effectLst/>
                <a:latin typeface="+mn-lt"/>
              </a:rPr>
              <a:t>, with an interest in food safety, nutrition, and environmental responsibility, who consume bananas frequently and are willing to use technology to make informed purchasing decisions.</a:t>
            </a:r>
            <a:endParaRPr lang="nl-NL" dirty="0">
              <a:latin typeface="+mn-lt"/>
            </a:endParaRPr>
          </a:p>
          <a:p>
            <a:pPr marL="0" indent="0">
              <a:buNone/>
            </a:pPr>
            <a:r>
              <a:rPr lang="nl-NL" dirty="0"/>
              <a:t>   </a:t>
            </a:r>
          </a:p>
          <a:p>
            <a:pPr marL="0" indent="0">
              <a:buNone/>
            </a:pPr>
            <a:r>
              <a:rPr lang="nl-NL" dirty="0"/>
              <a:t> </a:t>
            </a:r>
          </a:p>
        </p:txBody>
      </p:sp>
      <p:sp>
        <p:nvSpPr>
          <p:cNvPr id="4" name="Title 3">
            <a:extLst>
              <a:ext uri="{FF2B5EF4-FFF2-40B4-BE49-F238E27FC236}">
                <a16:creationId xmlns:a16="http://schemas.microsoft.com/office/drawing/2014/main" id="{603AAA6D-F79A-008A-2D97-70BC951CF319}"/>
              </a:ext>
            </a:extLst>
          </p:cNvPr>
          <p:cNvSpPr>
            <a:spLocks noGrp="1"/>
          </p:cNvSpPr>
          <p:nvPr>
            <p:ph type="title"/>
          </p:nvPr>
        </p:nvSpPr>
        <p:spPr/>
        <p:txBody>
          <a:bodyPr/>
          <a:lstStyle/>
          <a:p>
            <a:r>
              <a:rPr lang="nl-NL" dirty="0"/>
              <a:t>Target </a:t>
            </a:r>
            <a:r>
              <a:rPr lang="nl-NL" dirty="0" err="1"/>
              <a:t>audience</a:t>
            </a:r>
            <a:r>
              <a:rPr lang="nl-NL" dirty="0"/>
              <a:t> analysis</a:t>
            </a:r>
          </a:p>
        </p:txBody>
      </p:sp>
    </p:spTree>
    <p:extLst>
      <p:ext uri="{BB962C8B-B14F-4D97-AF65-F5344CB8AC3E}">
        <p14:creationId xmlns:p14="http://schemas.microsoft.com/office/powerpoint/2010/main" val="2721673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BEAE1B-8AA2-059C-432A-D1BCFA19B1E7}"/>
              </a:ext>
            </a:extLst>
          </p:cNvPr>
          <p:cNvSpPr>
            <a:spLocks noGrp="1"/>
          </p:cNvSpPr>
          <p:nvPr>
            <p:ph type="sldNum" sz="quarter" idx="12"/>
          </p:nvPr>
        </p:nvSpPr>
        <p:spPr/>
        <p:txBody>
          <a:bodyPr/>
          <a:lstStyle/>
          <a:p>
            <a:fld id="{AA6C878E-6624-8940-965B-E61AF946BCDB}" type="slidenum">
              <a:rPr lang="nl-NL" smtClean="0"/>
              <a:t>5</a:t>
            </a:fld>
            <a:endParaRPr lang="nl-NL"/>
          </a:p>
        </p:txBody>
      </p:sp>
      <p:sp>
        <p:nvSpPr>
          <p:cNvPr id="3" name="Content Placeholder 2">
            <a:extLst>
              <a:ext uri="{FF2B5EF4-FFF2-40B4-BE49-F238E27FC236}">
                <a16:creationId xmlns:a16="http://schemas.microsoft.com/office/drawing/2014/main" id="{C6E0C6E1-52EB-B70A-1D31-4E9479BD592E}"/>
              </a:ext>
            </a:extLst>
          </p:cNvPr>
          <p:cNvSpPr>
            <a:spLocks noGrp="1"/>
          </p:cNvSpPr>
          <p:nvPr>
            <p:ph sz="quarter" idx="15"/>
          </p:nvPr>
        </p:nvSpPr>
        <p:spPr>
          <a:xfrm>
            <a:off x="435140" y="1091984"/>
            <a:ext cx="3592329" cy="5103332"/>
          </a:xfrm>
        </p:spPr>
        <p:txBody>
          <a:bodyPr/>
          <a:lstStyle/>
          <a:p>
            <a:r>
              <a:rPr lang="nl-NL" dirty="0">
                <a:latin typeface="+mn-lt"/>
              </a:rPr>
              <a:t>Name: Ella Lopez</a:t>
            </a:r>
          </a:p>
          <a:p>
            <a:pPr marL="0" indent="0">
              <a:buNone/>
            </a:pPr>
            <a:endParaRPr lang="nl-NL" dirty="0">
              <a:latin typeface="+mn-lt"/>
            </a:endParaRPr>
          </a:p>
          <a:p>
            <a:pPr marL="0" indent="0">
              <a:buNone/>
            </a:pPr>
            <a:endParaRPr lang="nl-NL" dirty="0">
              <a:latin typeface="+mn-lt"/>
            </a:endParaRPr>
          </a:p>
          <a:p>
            <a:pPr marL="0" indent="0">
              <a:buNone/>
            </a:pPr>
            <a:endParaRPr lang="nl-NL" dirty="0">
              <a:latin typeface="+mn-lt"/>
            </a:endParaRPr>
          </a:p>
          <a:p>
            <a:pPr marL="0" indent="0">
              <a:buNone/>
            </a:pPr>
            <a:endParaRPr lang="nl-NL" dirty="0">
              <a:latin typeface="+mn-lt"/>
            </a:endParaRPr>
          </a:p>
          <a:p>
            <a:pPr marL="0" indent="0">
              <a:buNone/>
            </a:pPr>
            <a:endParaRPr lang="nl-NL" dirty="0">
              <a:latin typeface="+mn-lt"/>
            </a:endParaRPr>
          </a:p>
          <a:p>
            <a:pPr marL="0" indent="0">
              <a:buNone/>
            </a:pPr>
            <a:endParaRPr lang="nl-NL" dirty="0">
              <a:latin typeface="+mn-lt"/>
            </a:endParaRPr>
          </a:p>
          <a:p>
            <a:pPr marL="0" indent="0">
              <a:buNone/>
            </a:pPr>
            <a:endParaRPr lang="nl-NL" dirty="0">
              <a:latin typeface="+mn-lt"/>
            </a:endParaRPr>
          </a:p>
          <a:p>
            <a:pPr marL="0" indent="0">
              <a:buNone/>
            </a:pPr>
            <a:r>
              <a:rPr lang="nl-NL" dirty="0">
                <a:latin typeface="+mn-lt"/>
              </a:rPr>
              <a:t>Personal background</a:t>
            </a:r>
          </a:p>
          <a:p>
            <a:r>
              <a:rPr lang="nl-NL" sz="1600" dirty="0">
                <a:latin typeface="+mn-lt"/>
              </a:rPr>
              <a:t>Age: 28</a:t>
            </a:r>
          </a:p>
          <a:p>
            <a:r>
              <a:rPr lang="nl-NL" sz="1600" dirty="0">
                <a:latin typeface="+mn-lt"/>
              </a:rPr>
              <a:t>Status: </a:t>
            </a:r>
            <a:r>
              <a:rPr lang="nl-NL" sz="1600" dirty="0" err="1">
                <a:latin typeface="+mn-lt"/>
              </a:rPr>
              <a:t>Stay</a:t>
            </a:r>
            <a:r>
              <a:rPr lang="nl-NL" sz="1600" dirty="0">
                <a:latin typeface="+mn-lt"/>
              </a:rPr>
              <a:t>-at-home </a:t>
            </a:r>
            <a:r>
              <a:rPr lang="nl-NL" sz="1600" dirty="0" err="1">
                <a:latin typeface="+mn-lt"/>
              </a:rPr>
              <a:t>Mother</a:t>
            </a:r>
            <a:endParaRPr lang="nl-NL" sz="1600" dirty="0">
              <a:latin typeface="+mn-lt"/>
            </a:endParaRPr>
          </a:p>
          <a:p>
            <a:r>
              <a:rPr lang="nl-NL" sz="1600" dirty="0" err="1">
                <a:latin typeface="+mn-lt"/>
              </a:rPr>
              <a:t>Education</a:t>
            </a:r>
            <a:r>
              <a:rPr lang="nl-NL" sz="1600" dirty="0">
                <a:latin typeface="+mn-lt"/>
              </a:rPr>
              <a:t>: High School diploma</a:t>
            </a:r>
          </a:p>
          <a:p>
            <a:endParaRPr lang="nl-NL" dirty="0"/>
          </a:p>
        </p:txBody>
      </p:sp>
      <p:sp>
        <p:nvSpPr>
          <p:cNvPr id="4" name="Title 3">
            <a:extLst>
              <a:ext uri="{FF2B5EF4-FFF2-40B4-BE49-F238E27FC236}">
                <a16:creationId xmlns:a16="http://schemas.microsoft.com/office/drawing/2014/main" id="{692BC6FF-EBF0-313A-F148-34CA7FC3663B}"/>
              </a:ext>
            </a:extLst>
          </p:cNvPr>
          <p:cNvSpPr>
            <a:spLocks noGrp="1"/>
          </p:cNvSpPr>
          <p:nvPr>
            <p:ph type="title"/>
          </p:nvPr>
        </p:nvSpPr>
        <p:spPr/>
        <p:txBody>
          <a:bodyPr/>
          <a:lstStyle/>
          <a:p>
            <a:r>
              <a:rPr lang="nl-NL" dirty="0"/>
              <a:t>User persona</a:t>
            </a:r>
          </a:p>
        </p:txBody>
      </p:sp>
      <p:sp>
        <p:nvSpPr>
          <p:cNvPr id="5" name="Content Placeholder 4">
            <a:extLst>
              <a:ext uri="{FF2B5EF4-FFF2-40B4-BE49-F238E27FC236}">
                <a16:creationId xmlns:a16="http://schemas.microsoft.com/office/drawing/2014/main" id="{C7B0E08B-0364-8240-8938-AB748EEB2D9E}"/>
              </a:ext>
            </a:extLst>
          </p:cNvPr>
          <p:cNvSpPr>
            <a:spLocks noGrp="1"/>
          </p:cNvSpPr>
          <p:nvPr>
            <p:ph sz="quarter" idx="16"/>
          </p:nvPr>
        </p:nvSpPr>
        <p:spPr>
          <a:xfrm>
            <a:off x="3748033" y="1091985"/>
            <a:ext cx="3926763" cy="5765939"/>
          </a:xfrm>
        </p:spPr>
        <p:txBody>
          <a:bodyPr lIns="91440" tIns="45720" rIns="91440" bIns="45720" anchor="t"/>
          <a:lstStyle/>
          <a:p>
            <a:pPr marL="0" indent="0">
              <a:buNone/>
            </a:pPr>
            <a:r>
              <a:rPr lang="nl-NL" dirty="0">
                <a:latin typeface="+mn-lt"/>
              </a:rPr>
              <a:t>User </a:t>
            </a:r>
            <a:r>
              <a:rPr lang="nl-NL" dirty="0" err="1">
                <a:latin typeface="+mn-lt"/>
              </a:rPr>
              <a:t>invironment</a:t>
            </a:r>
            <a:endParaRPr lang="nl-NL" dirty="0">
              <a:latin typeface="+mn-lt"/>
            </a:endParaRPr>
          </a:p>
          <a:p>
            <a:pPr marL="198755" indent="-198755"/>
            <a:r>
              <a:rPr lang="nl-NL" sz="1600" dirty="0" err="1">
                <a:latin typeface="+mn-lt"/>
              </a:rPr>
              <a:t>Location</a:t>
            </a:r>
            <a:r>
              <a:rPr lang="nl-NL" sz="1600" dirty="0">
                <a:latin typeface="+mn-lt"/>
              </a:rPr>
              <a:t>: home</a:t>
            </a:r>
            <a:endParaRPr lang="nl-NL" sz="1600" dirty="0">
              <a:latin typeface="+mn-lt"/>
              <a:ea typeface="Open Sans" panose="020B0606030504020204" pitchFamily="34" charset="0"/>
              <a:cs typeface="Open Sans" panose="020B0606030504020204" pitchFamily="34" charset="0"/>
            </a:endParaRPr>
          </a:p>
          <a:p>
            <a:pPr marL="198755" indent="-198755"/>
            <a:r>
              <a:rPr lang="nl-NL" sz="1600" dirty="0" err="1">
                <a:latin typeface="+mn-lt"/>
              </a:rPr>
              <a:t>Devices</a:t>
            </a:r>
            <a:r>
              <a:rPr lang="nl-NL" sz="1600" dirty="0">
                <a:latin typeface="+mn-lt"/>
              </a:rPr>
              <a:t>: smartphone</a:t>
            </a:r>
            <a:endParaRPr lang="nl-NL" sz="1600" dirty="0">
              <a:latin typeface="+mn-lt"/>
              <a:ea typeface="Open Sans" panose="020B0606030504020204" pitchFamily="34" charset="0"/>
              <a:cs typeface="Open Sans" panose="020B0606030504020204" pitchFamily="34" charset="0"/>
            </a:endParaRPr>
          </a:p>
          <a:p>
            <a:pPr marL="0" indent="0">
              <a:buNone/>
            </a:pPr>
            <a:r>
              <a:rPr lang="nl-NL" dirty="0" err="1">
                <a:latin typeface="+mn-lt"/>
              </a:rPr>
              <a:t>Psychographics</a:t>
            </a:r>
            <a:endParaRPr lang="nl-NL" dirty="0">
              <a:latin typeface="+mn-lt"/>
            </a:endParaRPr>
          </a:p>
          <a:p>
            <a:pPr marL="198755" indent="-198755"/>
            <a:r>
              <a:rPr lang="nl-NL" sz="1600" dirty="0">
                <a:latin typeface="+mn-lt"/>
                <a:ea typeface="Open Sans"/>
                <a:cs typeface="Open Sans"/>
              </a:rPr>
              <a:t>Wants </a:t>
            </a:r>
            <a:r>
              <a:rPr lang="nl-NL" sz="1600" dirty="0" err="1">
                <a:latin typeface="+mn-lt"/>
                <a:ea typeface="Open Sans"/>
                <a:cs typeface="Open Sans"/>
              </a:rPr>
              <a:t>to</a:t>
            </a:r>
            <a:r>
              <a:rPr lang="nl-NL" sz="1600" dirty="0">
                <a:latin typeface="+mn-lt"/>
                <a:ea typeface="Open Sans"/>
                <a:cs typeface="Open Sans"/>
              </a:rPr>
              <a:t> make </a:t>
            </a:r>
            <a:r>
              <a:rPr lang="nl-NL" sz="1600" dirty="0" err="1">
                <a:latin typeface="+mn-lt"/>
                <a:ea typeface="Open Sans"/>
                <a:cs typeface="Open Sans"/>
              </a:rPr>
              <a:t>sure</a:t>
            </a:r>
            <a:r>
              <a:rPr lang="nl-NL" sz="1600" dirty="0">
                <a:latin typeface="+mn-lt"/>
                <a:ea typeface="Open Sans"/>
                <a:cs typeface="Open Sans"/>
              </a:rPr>
              <a:t> </a:t>
            </a:r>
            <a:r>
              <a:rPr lang="nl-NL" sz="1600" dirty="0" err="1">
                <a:latin typeface="+mn-lt"/>
                <a:ea typeface="Open Sans"/>
                <a:cs typeface="Open Sans"/>
              </a:rPr>
              <a:t>the</a:t>
            </a:r>
            <a:r>
              <a:rPr lang="nl-NL" sz="1600" dirty="0">
                <a:latin typeface="+mn-lt"/>
                <a:ea typeface="Open Sans"/>
                <a:cs typeface="Open Sans"/>
              </a:rPr>
              <a:t> family </a:t>
            </a:r>
            <a:r>
              <a:rPr lang="nl-NL" sz="1600" dirty="0" err="1">
                <a:latin typeface="+mn-lt"/>
                <a:ea typeface="Open Sans"/>
                <a:cs typeface="Open Sans"/>
              </a:rPr>
              <a:t>eats</a:t>
            </a:r>
            <a:r>
              <a:rPr lang="nl-NL" sz="1600" dirty="0">
                <a:latin typeface="+mn-lt"/>
                <a:ea typeface="Open Sans"/>
                <a:cs typeface="Open Sans"/>
              </a:rPr>
              <a:t> </a:t>
            </a:r>
            <a:r>
              <a:rPr lang="nl-NL" sz="1600" dirty="0" err="1">
                <a:latin typeface="+mn-lt"/>
                <a:ea typeface="Open Sans"/>
                <a:cs typeface="Open Sans"/>
              </a:rPr>
              <a:t>healthy</a:t>
            </a:r>
            <a:r>
              <a:rPr lang="nl-NL" sz="1600" dirty="0">
                <a:latin typeface="+mn-lt"/>
                <a:ea typeface="Open Sans"/>
                <a:cs typeface="Open Sans"/>
              </a:rPr>
              <a:t>. Does </a:t>
            </a:r>
            <a:r>
              <a:rPr lang="nl-NL" sz="1600" dirty="0" err="1">
                <a:latin typeface="+mn-lt"/>
                <a:ea typeface="Open Sans"/>
                <a:cs typeface="Open Sans"/>
              </a:rPr>
              <a:t>not</a:t>
            </a:r>
            <a:r>
              <a:rPr lang="nl-NL" sz="1600" dirty="0">
                <a:latin typeface="+mn-lt"/>
                <a:ea typeface="Open Sans"/>
                <a:cs typeface="Open Sans"/>
              </a:rPr>
              <a:t> want </a:t>
            </a:r>
            <a:r>
              <a:rPr lang="nl-NL" sz="1600" dirty="0" err="1">
                <a:latin typeface="+mn-lt"/>
                <a:ea typeface="Open Sans"/>
                <a:cs typeface="Open Sans"/>
              </a:rPr>
              <a:t>to</a:t>
            </a:r>
            <a:r>
              <a:rPr lang="nl-NL" sz="1600" dirty="0">
                <a:latin typeface="+mn-lt"/>
                <a:ea typeface="Open Sans"/>
                <a:cs typeface="Open Sans"/>
              </a:rPr>
              <a:t> waste money </a:t>
            </a:r>
            <a:r>
              <a:rPr lang="nl-NL" sz="1600" dirty="0" err="1">
                <a:latin typeface="+mn-lt"/>
                <a:ea typeface="Open Sans"/>
                <a:cs typeface="Open Sans"/>
              </a:rPr>
              <a:t>and</a:t>
            </a:r>
            <a:r>
              <a:rPr lang="nl-NL" sz="1600" dirty="0">
                <a:latin typeface="+mn-lt"/>
                <a:ea typeface="Open Sans"/>
                <a:cs typeface="Open Sans"/>
              </a:rPr>
              <a:t> </a:t>
            </a:r>
            <a:r>
              <a:rPr lang="nl-NL" sz="1600" dirty="0" err="1">
                <a:latin typeface="+mn-lt"/>
                <a:ea typeface="Open Sans"/>
                <a:cs typeface="Open Sans"/>
              </a:rPr>
              <a:t>throw</a:t>
            </a:r>
            <a:r>
              <a:rPr lang="nl-NL" sz="1600" dirty="0">
                <a:latin typeface="+mn-lt"/>
                <a:ea typeface="Open Sans"/>
                <a:cs typeface="Open Sans"/>
              </a:rPr>
              <a:t> </a:t>
            </a:r>
            <a:r>
              <a:rPr lang="nl-NL" sz="1600" dirty="0" err="1">
                <a:latin typeface="+mn-lt"/>
                <a:ea typeface="Open Sans"/>
                <a:cs typeface="Open Sans"/>
              </a:rPr>
              <a:t>away</a:t>
            </a:r>
            <a:r>
              <a:rPr lang="nl-NL" sz="1600" dirty="0">
                <a:latin typeface="+mn-lt"/>
                <a:ea typeface="Open Sans"/>
                <a:cs typeface="Open Sans"/>
              </a:rPr>
              <a:t> food. Does </a:t>
            </a:r>
            <a:r>
              <a:rPr lang="nl-NL" sz="1600" dirty="0" err="1">
                <a:latin typeface="+mn-lt"/>
                <a:ea typeface="Open Sans"/>
                <a:cs typeface="Open Sans"/>
              </a:rPr>
              <a:t>not</a:t>
            </a:r>
            <a:r>
              <a:rPr lang="nl-NL" sz="1600" dirty="0">
                <a:latin typeface="+mn-lt"/>
                <a:ea typeface="Open Sans"/>
                <a:cs typeface="Open Sans"/>
              </a:rPr>
              <a:t> have </a:t>
            </a:r>
            <a:r>
              <a:rPr lang="nl-NL" sz="1600" dirty="0" err="1">
                <a:latin typeface="+mn-lt"/>
                <a:ea typeface="Open Sans"/>
                <a:cs typeface="Open Sans"/>
              </a:rPr>
              <a:t>much</a:t>
            </a:r>
            <a:r>
              <a:rPr lang="nl-NL" sz="1600" dirty="0">
                <a:latin typeface="+mn-lt"/>
                <a:ea typeface="Open Sans"/>
                <a:cs typeface="Open Sans"/>
              </a:rPr>
              <a:t> time, </a:t>
            </a:r>
            <a:r>
              <a:rPr lang="nl-NL" sz="1600" dirty="0" err="1">
                <a:latin typeface="+mn-lt"/>
                <a:ea typeface="Open Sans"/>
                <a:cs typeface="Open Sans"/>
              </a:rPr>
              <a:t>so</a:t>
            </a:r>
            <a:r>
              <a:rPr lang="nl-NL" sz="1600" dirty="0">
                <a:latin typeface="+mn-lt"/>
                <a:ea typeface="Open Sans"/>
                <a:cs typeface="Open Sans"/>
              </a:rPr>
              <a:t> </a:t>
            </a:r>
            <a:r>
              <a:rPr lang="nl-NL" sz="1600" dirty="0" err="1">
                <a:latin typeface="+mn-lt"/>
                <a:ea typeface="Open Sans"/>
                <a:cs typeface="Open Sans"/>
              </a:rPr>
              <a:t>when</a:t>
            </a:r>
            <a:r>
              <a:rPr lang="nl-NL" sz="1600" dirty="0">
                <a:latin typeface="+mn-lt"/>
                <a:ea typeface="Open Sans"/>
                <a:cs typeface="Open Sans"/>
              </a:rPr>
              <a:t> shopping </a:t>
            </a:r>
            <a:r>
              <a:rPr lang="nl-NL" sz="1600" dirty="0" err="1">
                <a:latin typeface="+mn-lt"/>
                <a:ea typeface="Open Sans"/>
                <a:cs typeface="Open Sans"/>
              </a:rPr>
              <a:t>for</a:t>
            </a:r>
            <a:r>
              <a:rPr lang="nl-NL" sz="1600" dirty="0">
                <a:latin typeface="+mn-lt"/>
                <a:ea typeface="Open Sans"/>
                <a:cs typeface="Open Sans"/>
              </a:rPr>
              <a:t> </a:t>
            </a:r>
            <a:r>
              <a:rPr lang="nl-NL" sz="1600" dirty="0" err="1">
                <a:latin typeface="+mn-lt"/>
                <a:ea typeface="Open Sans"/>
                <a:cs typeface="Open Sans"/>
              </a:rPr>
              <a:t>groceries</a:t>
            </a:r>
            <a:r>
              <a:rPr lang="nl-NL" sz="1600" dirty="0">
                <a:latin typeface="+mn-lt"/>
                <a:ea typeface="Open Sans"/>
                <a:cs typeface="Open Sans"/>
              </a:rPr>
              <a:t> Ella does </a:t>
            </a:r>
            <a:r>
              <a:rPr lang="nl-NL" sz="1600" dirty="0" err="1">
                <a:latin typeface="+mn-lt"/>
                <a:ea typeface="Open Sans"/>
                <a:cs typeface="Open Sans"/>
              </a:rPr>
              <a:t>not</a:t>
            </a:r>
            <a:r>
              <a:rPr lang="nl-NL" sz="1600" dirty="0">
                <a:latin typeface="+mn-lt"/>
                <a:ea typeface="Open Sans"/>
                <a:cs typeface="Open Sans"/>
              </a:rPr>
              <a:t> </a:t>
            </a:r>
            <a:r>
              <a:rPr lang="nl-NL" sz="1600" dirty="0" err="1">
                <a:latin typeface="+mn-lt"/>
                <a:ea typeface="Open Sans"/>
                <a:cs typeface="Open Sans"/>
              </a:rPr>
              <a:t>always</a:t>
            </a:r>
            <a:r>
              <a:rPr lang="nl-NL" sz="1600" dirty="0">
                <a:latin typeface="+mn-lt"/>
                <a:ea typeface="Open Sans"/>
                <a:cs typeface="Open Sans"/>
              </a:rPr>
              <a:t> have time </a:t>
            </a:r>
            <a:r>
              <a:rPr lang="nl-NL" sz="1600" dirty="0" err="1">
                <a:latin typeface="+mn-lt"/>
                <a:ea typeface="Open Sans"/>
                <a:cs typeface="Open Sans"/>
              </a:rPr>
              <a:t>to</a:t>
            </a:r>
            <a:r>
              <a:rPr lang="nl-NL" sz="1600" dirty="0">
                <a:latin typeface="+mn-lt"/>
                <a:ea typeface="Open Sans"/>
                <a:cs typeface="Open Sans"/>
              </a:rPr>
              <a:t> check </a:t>
            </a:r>
            <a:r>
              <a:rPr lang="nl-NL" sz="1600" dirty="0" err="1">
                <a:latin typeface="+mn-lt"/>
                <a:ea typeface="Open Sans"/>
                <a:cs typeface="Open Sans"/>
              </a:rPr>
              <a:t>if</a:t>
            </a:r>
            <a:r>
              <a:rPr lang="nl-NL" sz="1600" dirty="0">
                <a:latin typeface="+mn-lt"/>
                <a:ea typeface="Open Sans"/>
                <a:cs typeface="Open Sans"/>
              </a:rPr>
              <a:t> </a:t>
            </a:r>
            <a:r>
              <a:rPr lang="nl-NL" sz="1600" dirty="0" err="1">
                <a:latin typeface="+mn-lt"/>
                <a:ea typeface="Open Sans"/>
                <a:cs typeface="Open Sans"/>
              </a:rPr>
              <a:t>the</a:t>
            </a:r>
            <a:r>
              <a:rPr lang="nl-NL" sz="1600" dirty="0">
                <a:latin typeface="+mn-lt"/>
                <a:ea typeface="Open Sans"/>
                <a:cs typeface="Open Sans"/>
              </a:rPr>
              <a:t> food is in </a:t>
            </a:r>
            <a:r>
              <a:rPr lang="nl-NL" sz="1600" dirty="0" err="1">
                <a:latin typeface="+mn-lt"/>
                <a:ea typeface="Open Sans"/>
                <a:cs typeface="Open Sans"/>
              </a:rPr>
              <a:t>good</a:t>
            </a:r>
            <a:r>
              <a:rPr lang="nl-NL" sz="1600" dirty="0">
                <a:latin typeface="+mn-lt"/>
                <a:ea typeface="Open Sans"/>
                <a:cs typeface="Open Sans"/>
              </a:rPr>
              <a:t> </a:t>
            </a:r>
            <a:r>
              <a:rPr lang="nl-NL" sz="1600" dirty="0" err="1">
                <a:latin typeface="+mn-lt"/>
                <a:ea typeface="Open Sans"/>
                <a:cs typeface="Open Sans"/>
              </a:rPr>
              <a:t>condition</a:t>
            </a:r>
            <a:r>
              <a:rPr lang="nl-NL" sz="1600" dirty="0">
                <a:latin typeface="+mn-lt"/>
                <a:ea typeface="Open Sans"/>
                <a:cs typeface="Open Sans"/>
              </a:rPr>
              <a:t>.</a:t>
            </a:r>
          </a:p>
          <a:p>
            <a:pPr marL="0" indent="0">
              <a:buNone/>
            </a:pPr>
            <a:r>
              <a:rPr lang="nl-NL" dirty="0">
                <a:latin typeface="+mn-lt"/>
                <a:ea typeface="Open Sans"/>
                <a:cs typeface="Open Sans"/>
              </a:rPr>
              <a:t>Scenario</a:t>
            </a:r>
            <a:endParaRPr lang="en-US" dirty="0">
              <a:latin typeface="+mn-lt"/>
              <a:ea typeface="Open Sans"/>
              <a:cs typeface="Open Sans"/>
            </a:endParaRPr>
          </a:p>
          <a:p>
            <a:pPr marL="0" indent="0">
              <a:buNone/>
            </a:pPr>
            <a:r>
              <a:rPr lang="nl-NL" sz="1600" dirty="0">
                <a:latin typeface="+mn-lt"/>
                <a:ea typeface="Open Sans"/>
                <a:cs typeface="Open Sans"/>
              </a:rPr>
              <a:t>Ella </a:t>
            </a:r>
            <a:r>
              <a:rPr lang="nl-NL" sz="1600" dirty="0" err="1">
                <a:latin typeface="+mn-lt"/>
                <a:ea typeface="Open Sans"/>
                <a:cs typeface="Open Sans"/>
              </a:rPr>
              <a:t>goes</a:t>
            </a:r>
            <a:r>
              <a:rPr lang="nl-NL" sz="1600" dirty="0">
                <a:latin typeface="+mn-lt"/>
                <a:ea typeface="Open Sans"/>
                <a:cs typeface="Open Sans"/>
              </a:rPr>
              <a:t> </a:t>
            </a:r>
            <a:r>
              <a:rPr lang="nl-NL" sz="1600" dirty="0" err="1">
                <a:latin typeface="+mn-lt"/>
                <a:ea typeface="Open Sans"/>
                <a:cs typeface="Open Sans"/>
              </a:rPr>
              <a:t>to</a:t>
            </a:r>
            <a:r>
              <a:rPr lang="nl-NL" sz="1600" dirty="0">
                <a:latin typeface="+mn-lt"/>
                <a:ea typeface="Open Sans"/>
                <a:cs typeface="Open Sans"/>
              </a:rPr>
              <a:t> </a:t>
            </a:r>
            <a:r>
              <a:rPr lang="nl-NL" sz="1600" dirty="0" err="1">
                <a:latin typeface="+mn-lt"/>
                <a:ea typeface="Open Sans"/>
                <a:cs typeface="Open Sans"/>
              </a:rPr>
              <a:t>the</a:t>
            </a:r>
            <a:r>
              <a:rPr lang="nl-NL" sz="1600" dirty="0">
                <a:latin typeface="+mn-lt"/>
                <a:ea typeface="Open Sans"/>
                <a:cs typeface="Open Sans"/>
              </a:rPr>
              <a:t> supermarket </a:t>
            </a:r>
            <a:r>
              <a:rPr lang="nl-NL" sz="1600" dirty="0" err="1">
                <a:latin typeface="+mn-lt"/>
                <a:ea typeface="Open Sans"/>
                <a:cs typeface="Open Sans"/>
              </a:rPr>
              <a:t>and</a:t>
            </a:r>
            <a:r>
              <a:rPr lang="nl-NL" sz="1600" dirty="0">
                <a:latin typeface="+mn-lt"/>
                <a:ea typeface="Open Sans"/>
                <a:cs typeface="Open Sans"/>
              </a:rPr>
              <a:t> </a:t>
            </a:r>
            <a:r>
              <a:rPr lang="nl-NL" sz="1600" dirty="0" err="1">
                <a:latin typeface="+mn-lt"/>
                <a:ea typeface="Open Sans"/>
                <a:cs typeface="Open Sans"/>
              </a:rPr>
              <a:t>buys</a:t>
            </a:r>
            <a:r>
              <a:rPr lang="nl-NL" sz="1600" dirty="0">
                <a:latin typeface="+mn-lt"/>
                <a:ea typeface="Open Sans"/>
                <a:cs typeface="Open Sans"/>
              </a:rPr>
              <a:t> </a:t>
            </a:r>
            <a:r>
              <a:rPr lang="nl-NL" sz="1600" dirty="0" err="1">
                <a:latin typeface="+mn-lt"/>
                <a:ea typeface="Open Sans"/>
                <a:cs typeface="Open Sans"/>
              </a:rPr>
              <a:t>healthy</a:t>
            </a:r>
            <a:r>
              <a:rPr lang="nl-NL" sz="1600" dirty="0">
                <a:latin typeface="+mn-lt"/>
                <a:ea typeface="Open Sans"/>
                <a:cs typeface="Open Sans"/>
              </a:rPr>
              <a:t> food </a:t>
            </a:r>
            <a:r>
              <a:rPr lang="nl-NL" sz="1600" dirty="0" err="1">
                <a:latin typeface="+mn-lt"/>
                <a:ea typeface="Open Sans"/>
                <a:cs typeface="Open Sans"/>
              </a:rPr>
              <a:t>for</a:t>
            </a:r>
            <a:r>
              <a:rPr lang="nl-NL" sz="1600" dirty="0">
                <a:latin typeface="+mn-lt"/>
                <a:ea typeface="Open Sans"/>
                <a:cs typeface="Open Sans"/>
              </a:rPr>
              <a:t> her family. A few </a:t>
            </a:r>
            <a:r>
              <a:rPr lang="nl-NL" sz="1600" dirty="0" err="1">
                <a:latin typeface="+mn-lt"/>
                <a:ea typeface="Open Sans"/>
                <a:cs typeface="Open Sans"/>
              </a:rPr>
              <a:t>days</a:t>
            </a:r>
            <a:r>
              <a:rPr lang="nl-NL" sz="1600" dirty="0">
                <a:latin typeface="+mn-lt"/>
                <a:ea typeface="Open Sans"/>
                <a:cs typeface="Open Sans"/>
              </a:rPr>
              <a:t> </a:t>
            </a:r>
            <a:r>
              <a:rPr lang="nl-NL" sz="1600" dirty="0" err="1">
                <a:latin typeface="+mn-lt"/>
                <a:ea typeface="Open Sans"/>
                <a:cs typeface="Open Sans"/>
              </a:rPr>
              <a:t>goes</a:t>
            </a:r>
            <a:r>
              <a:rPr lang="nl-NL" sz="1600" dirty="0">
                <a:latin typeface="+mn-lt"/>
                <a:ea typeface="Open Sans"/>
                <a:cs typeface="Open Sans"/>
              </a:rPr>
              <a:t> </a:t>
            </a:r>
            <a:r>
              <a:rPr lang="nl-NL" sz="1600" dirty="0" err="1">
                <a:latin typeface="+mn-lt"/>
                <a:ea typeface="Open Sans"/>
                <a:cs typeface="Open Sans"/>
              </a:rPr>
              <a:t>by</a:t>
            </a:r>
            <a:r>
              <a:rPr lang="nl-NL" sz="1600" dirty="0">
                <a:latin typeface="+mn-lt"/>
                <a:ea typeface="Open Sans"/>
                <a:cs typeface="Open Sans"/>
              </a:rPr>
              <a:t> </a:t>
            </a:r>
            <a:r>
              <a:rPr lang="nl-NL" sz="1600" dirty="0" err="1">
                <a:latin typeface="+mn-lt"/>
                <a:ea typeface="Open Sans"/>
                <a:cs typeface="Open Sans"/>
              </a:rPr>
              <a:t>and</a:t>
            </a:r>
            <a:r>
              <a:rPr lang="nl-NL" sz="1600" dirty="0">
                <a:latin typeface="+mn-lt"/>
                <a:ea typeface="Open Sans"/>
                <a:cs typeface="Open Sans"/>
              </a:rPr>
              <a:t> </a:t>
            </a:r>
            <a:r>
              <a:rPr lang="nl-NL" sz="1600" dirty="0" err="1">
                <a:latin typeface="+mn-lt"/>
                <a:ea typeface="Open Sans"/>
                <a:cs typeface="Open Sans"/>
              </a:rPr>
              <a:t>she</a:t>
            </a:r>
            <a:r>
              <a:rPr lang="nl-NL" sz="1600" dirty="0">
                <a:latin typeface="+mn-lt"/>
                <a:ea typeface="Open Sans"/>
                <a:cs typeface="Open Sans"/>
              </a:rPr>
              <a:t> wants </a:t>
            </a:r>
            <a:r>
              <a:rPr lang="nl-NL" sz="1600" dirty="0" err="1">
                <a:latin typeface="+mn-lt"/>
                <a:ea typeface="Open Sans"/>
                <a:cs typeface="Open Sans"/>
              </a:rPr>
              <a:t>to</a:t>
            </a:r>
            <a:r>
              <a:rPr lang="nl-NL" sz="1600" dirty="0">
                <a:latin typeface="+mn-lt"/>
                <a:ea typeface="Open Sans"/>
                <a:cs typeface="Open Sans"/>
              </a:rPr>
              <a:t> </a:t>
            </a:r>
            <a:r>
              <a:rPr lang="nl-NL" sz="1600" dirty="0" err="1">
                <a:latin typeface="+mn-lt"/>
                <a:ea typeface="Open Sans"/>
                <a:cs typeface="Open Sans"/>
              </a:rPr>
              <a:t>give</a:t>
            </a:r>
            <a:r>
              <a:rPr lang="nl-NL" sz="1600" dirty="0">
                <a:latin typeface="+mn-lt"/>
                <a:ea typeface="Open Sans"/>
                <a:cs typeface="Open Sans"/>
              </a:rPr>
              <a:t> her </a:t>
            </a:r>
            <a:r>
              <a:rPr lang="nl-NL" sz="1600" dirty="0" err="1">
                <a:latin typeface="+mn-lt"/>
                <a:ea typeface="Open Sans"/>
                <a:cs typeface="Open Sans"/>
              </a:rPr>
              <a:t>kids</a:t>
            </a:r>
            <a:r>
              <a:rPr lang="nl-NL" sz="1600" dirty="0">
                <a:latin typeface="+mn-lt"/>
                <a:ea typeface="Open Sans"/>
                <a:cs typeface="Open Sans"/>
              </a:rPr>
              <a:t> </a:t>
            </a:r>
            <a:r>
              <a:rPr lang="nl-NL" sz="1600" dirty="0" err="1">
                <a:latin typeface="+mn-lt"/>
                <a:ea typeface="Open Sans"/>
                <a:cs typeface="Open Sans"/>
              </a:rPr>
              <a:t>bannanas</a:t>
            </a:r>
            <a:r>
              <a:rPr lang="nl-NL" sz="1600" dirty="0">
                <a:latin typeface="+mn-lt"/>
                <a:ea typeface="Open Sans"/>
                <a:cs typeface="Open Sans"/>
              </a:rPr>
              <a:t> </a:t>
            </a:r>
            <a:r>
              <a:rPr lang="nl-NL" sz="1600" dirty="0" err="1">
                <a:latin typeface="+mn-lt"/>
                <a:ea typeface="Open Sans"/>
                <a:cs typeface="Open Sans"/>
              </a:rPr>
              <a:t>to</a:t>
            </a:r>
            <a:r>
              <a:rPr lang="nl-NL" sz="1600" dirty="0">
                <a:latin typeface="+mn-lt"/>
                <a:ea typeface="Open Sans"/>
                <a:cs typeface="Open Sans"/>
              </a:rPr>
              <a:t> </a:t>
            </a:r>
            <a:r>
              <a:rPr lang="nl-NL" sz="1600" dirty="0" err="1">
                <a:latin typeface="+mn-lt"/>
                <a:ea typeface="Open Sans"/>
                <a:cs typeface="Open Sans"/>
              </a:rPr>
              <a:t>eat</a:t>
            </a:r>
            <a:r>
              <a:rPr lang="nl-NL" sz="1600" dirty="0">
                <a:latin typeface="+mn-lt"/>
                <a:ea typeface="Open Sans"/>
                <a:cs typeface="Open Sans"/>
              </a:rPr>
              <a:t> </a:t>
            </a:r>
            <a:r>
              <a:rPr lang="nl-NL" sz="1600" dirty="0" err="1">
                <a:latin typeface="+mn-lt"/>
                <a:ea typeface="Open Sans"/>
                <a:cs typeface="Open Sans"/>
              </a:rPr>
              <a:t>for</a:t>
            </a:r>
            <a:r>
              <a:rPr lang="nl-NL" sz="1600" dirty="0">
                <a:latin typeface="+mn-lt"/>
                <a:ea typeface="Open Sans"/>
                <a:cs typeface="Open Sans"/>
              </a:rPr>
              <a:t> snack. But </a:t>
            </a:r>
            <a:r>
              <a:rPr lang="nl-NL" sz="1600" dirty="0" err="1">
                <a:latin typeface="+mn-lt"/>
                <a:ea typeface="Open Sans"/>
                <a:cs typeface="Open Sans"/>
              </a:rPr>
              <a:t>she</a:t>
            </a:r>
            <a:r>
              <a:rPr lang="nl-NL" sz="1600" dirty="0">
                <a:latin typeface="+mn-lt"/>
                <a:ea typeface="Open Sans"/>
                <a:cs typeface="Open Sans"/>
              </a:rPr>
              <a:t> </a:t>
            </a:r>
            <a:r>
              <a:rPr lang="nl-NL" sz="1600" dirty="0" err="1">
                <a:latin typeface="+mn-lt"/>
                <a:ea typeface="Open Sans"/>
                <a:cs typeface="Open Sans"/>
              </a:rPr>
              <a:t>doesn’t</a:t>
            </a:r>
            <a:r>
              <a:rPr lang="nl-NL" sz="1600" dirty="0">
                <a:latin typeface="+mn-lt"/>
                <a:ea typeface="Open Sans"/>
                <a:cs typeface="Open Sans"/>
              </a:rPr>
              <a:t> </a:t>
            </a:r>
            <a:r>
              <a:rPr lang="nl-NL" sz="1600" dirty="0" err="1">
                <a:latin typeface="+mn-lt"/>
                <a:ea typeface="Open Sans"/>
                <a:cs typeface="Open Sans"/>
              </a:rPr>
              <a:t>know</a:t>
            </a:r>
            <a:r>
              <a:rPr lang="nl-NL" sz="1600" dirty="0">
                <a:latin typeface="+mn-lt"/>
                <a:ea typeface="Open Sans"/>
                <a:cs typeface="Open Sans"/>
              </a:rPr>
              <a:t> </a:t>
            </a:r>
            <a:r>
              <a:rPr lang="nl-NL" sz="1600" dirty="0" err="1">
                <a:latin typeface="+mn-lt"/>
                <a:ea typeface="Open Sans"/>
                <a:cs typeface="Open Sans"/>
              </a:rPr>
              <a:t>if</a:t>
            </a:r>
            <a:r>
              <a:rPr lang="nl-NL" sz="1600" dirty="0">
                <a:latin typeface="+mn-lt"/>
                <a:ea typeface="Open Sans"/>
                <a:cs typeface="Open Sans"/>
              </a:rPr>
              <a:t> </a:t>
            </a:r>
            <a:r>
              <a:rPr lang="nl-NL" sz="1600" dirty="0" err="1">
                <a:latin typeface="+mn-lt"/>
                <a:ea typeface="Open Sans"/>
                <a:cs typeface="Open Sans"/>
              </a:rPr>
              <a:t>the</a:t>
            </a:r>
            <a:r>
              <a:rPr lang="nl-NL" sz="1600" dirty="0">
                <a:latin typeface="+mn-lt"/>
                <a:ea typeface="Open Sans"/>
                <a:cs typeface="Open Sans"/>
              </a:rPr>
              <a:t> </a:t>
            </a:r>
            <a:r>
              <a:rPr lang="nl-NL" sz="1600" dirty="0" err="1">
                <a:latin typeface="+mn-lt"/>
                <a:ea typeface="Open Sans"/>
                <a:cs typeface="Open Sans"/>
              </a:rPr>
              <a:t>bannas</a:t>
            </a:r>
            <a:r>
              <a:rPr lang="nl-NL" sz="1600" dirty="0">
                <a:latin typeface="+mn-lt"/>
                <a:ea typeface="Open Sans"/>
                <a:cs typeface="Open Sans"/>
              </a:rPr>
              <a:t> are in </a:t>
            </a:r>
            <a:r>
              <a:rPr lang="nl-NL" sz="1600" dirty="0" err="1">
                <a:latin typeface="+mn-lt"/>
                <a:ea typeface="Open Sans"/>
                <a:cs typeface="Open Sans"/>
              </a:rPr>
              <a:t>good</a:t>
            </a:r>
            <a:r>
              <a:rPr lang="nl-NL" sz="1600" dirty="0">
                <a:latin typeface="+mn-lt"/>
                <a:ea typeface="Open Sans"/>
                <a:cs typeface="Open Sans"/>
              </a:rPr>
              <a:t> </a:t>
            </a:r>
            <a:r>
              <a:rPr lang="nl-NL" sz="1600" dirty="0" err="1">
                <a:latin typeface="+mn-lt"/>
                <a:ea typeface="Open Sans"/>
                <a:cs typeface="Open Sans"/>
              </a:rPr>
              <a:t>condition</a:t>
            </a:r>
            <a:r>
              <a:rPr lang="nl-NL" sz="1600" dirty="0">
                <a:latin typeface="+mn-lt"/>
                <a:ea typeface="Open Sans"/>
                <a:cs typeface="Open Sans"/>
              </a:rPr>
              <a:t>. Ella </a:t>
            </a:r>
            <a:r>
              <a:rPr lang="nl-NL" sz="1600" dirty="0" err="1">
                <a:latin typeface="+mn-lt"/>
                <a:ea typeface="Open Sans"/>
                <a:cs typeface="Open Sans"/>
              </a:rPr>
              <a:t>uses</a:t>
            </a:r>
            <a:r>
              <a:rPr lang="nl-NL" sz="1600" dirty="0">
                <a:latin typeface="+mn-lt"/>
                <a:ea typeface="Open Sans"/>
                <a:cs typeface="Open Sans"/>
              </a:rPr>
              <a:t> </a:t>
            </a:r>
            <a:r>
              <a:rPr lang="nl-NL" sz="1600" dirty="0" err="1">
                <a:latin typeface="+mn-lt"/>
                <a:ea typeface="Open Sans"/>
                <a:cs typeface="Open Sans"/>
              </a:rPr>
              <a:t>the</a:t>
            </a:r>
            <a:r>
              <a:rPr lang="nl-NL" sz="1600" dirty="0">
                <a:latin typeface="+mn-lt"/>
                <a:ea typeface="Open Sans"/>
                <a:cs typeface="Open Sans"/>
              </a:rPr>
              <a:t> </a:t>
            </a:r>
            <a:r>
              <a:rPr lang="nl-NL" sz="1600" dirty="0" err="1">
                <a:latin typeface="+mn-lt"/>
                <a:ea typeface="Open Sans"/>
                <a:cs typeface="Open Sans"/>
              </a:rPr>
              <a:t>bannanalyzer</a:t>
            </a:r>
            <a:r>
              <a:rPr lang="nl-NL" sz="1600" dirty="0">
                <a:latin typeface="+mn-lt"/>
                <a:ea typeface="Open Sans"/>
                <a:cs typeface="Open Sans"/>
              </a:rPr>
              <a:t> app.</a:t>
            </a:r>
            <a:endParaRPr lang="nl-NL" dirty="0">
              <a:latin typeface="+mn-lt"/>
            </a:endParaRPr>
          </a:p>
        </p:txBody>
      </p:sp>
      <p:sp>
        <p:nvSpPr>
          <p:cNvPr id="6" name="Content Placeholder 4">
            <a:extLst>
              <a:ext uri="{FF2B5EF4-FFF2-40B4-BE49-F238E27FC236}">
                <a16:creationId xmlns:a16="http://schemas.microsoft.com/office/drawing/2014/main" id="{145322B9-626C-3D5B-769B-698CAEF91BAA}"/>
              </a:ext>
            </a:extLst>
          </p:cNvPr>
          <p:cNvSpPr txBox="1">
            <a:spLocks/>
          </p:cNvSpPr>
          <p:nvPr/>
        </p:nvSpPr>
        <p:spPr>
          <a:xfrm>
            <a:off x="7674796" y="1091984"/>
            <a:ext cx="3750068" cy="5103331"/>
          </a:xfrm>
          <a:prstGeom prst="rect">
            <a:avLst/>
          </a:prstGeom>
        </p:spPr>
        <p:txBody>
          <a:bodyPr lIns="91440" tIns="45720" rIns="91440" bIns="45720" anchor="t"/>
          <a:lstStyle>
            <a:lvl1pPr marL="198900" indent="-198900" algn="l" defTabSz="914400" rtl="0" eaLnBrk="1" latinLnBrk="0" hangingPunct="1">
              <a:lnSpc>
                <a:spcPct val="90000"/>
              </a:lnSpc>
              <a:spcBef>
                <a:spcPts val="1000"/>
              </a:spcBef>
              <a:buClr>
                <a:srgbClr val="EE731A"/>
              </a:buClr>
              <a:buFont typeface="Arial" panose="020B0604020202020204" pitchFamily="34" charset="0"/>
              <a:buChar char="•"/>
              <a:defRPr sz="2100" kern="1200" baseline="0">
                <a:solidFill>
                  <a:schemeClr val="tx1"/>
                </a:solidFill>
                <a:latin typeface="Open Sans" panose="020B0606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dirty="0">
                <a:latin typeface="+mn-lt"/>
                <a:ea typeface="Open Sans"/>
                <a:cs typeface="Open Sans"/>
              </a:rPr>
              <a:t>End Goal</a:t>
            </a:r>
            <a:endParaRPr lang="en-US" dirty="0">
              <a:latin typeface="+mn-lt"/>
              <a:ea typeface="Open Sans"/>
              <a:cs typeface="Open Sans"/>
            </a:endParaRPr>
          </a:p>
          <a:p>
            <a:pPr marL="0" indent="0">
              <a:buNone/>
            </a:pPr>
            <a:r>
              <a:rPr lang="en-GB" sz="1600" b="0" i="0" dirty="0">
                <a:solidFill>
                  <a:srgbClr val="374151"/>
                </a:solidFill>
                <a:effectLst/>
                <a:latin typeface="+mn-lt"/>
              </a:rPr>
              <a:t>The primary goal of the application is to help consumers make informed decisions about the bananas they purchase and consume, with the aim of reducing food waste and promoting food safety. By quickly identifying spoiled bananas, consumers can avoid purchasing and consuming them, which can reduce the likelihood of foodborne illness and improve overall health. Additionally, the application could help reduce food waste by allowing consumers to identify spoiled bananas before they go bad and need to be discarded.</a:t>
            </a:r>
          </a:p>
          <a:p>
            <a:pPr marL="0" indent="0">
              <a:buFont typeface="Arial" panose="020B0604020202020204" pitchFamily="34" charset="0"/>
              <a:buNone/>
            </a:pPr>
            <a:endParaRPr lang="nl-NL" dirty="0">
              <a:latin typeface="+mn-lt"/>
            </a:endParaRPr>
          </a:p>
        </p:txBody>
      </p:sp>
      <p:pic>
        <p:nvPicPr>
          <p:cNvPr id="7" name="Picture 6">
            <a:extLst>
              <a:ext uri="{FF2B5EF4-FFF2-40B4-BE49-F238E27FC236}">
                <a16:creationId xmlns:a16="http://schemas.microsoft.com/office/drawing/2014/main" id="{438D281B-4BB9-9A9B-52E8-D47D3575D120}"/>
              </a:ext>
            </a:extLst>
          </p:cNvPr>
          <p:cNvPicPr>
            <a:picLocks noChangeAspect="1"/>
          </p:cNvPicPr>
          <p:nvPr/>
        </p:nvPicPr>
        <p:blipFill rotWithShape="1">
          <a:blip r:embed="rId2"/>
          <a:srcRect t="13575" b="24194"/>
          <a:stretch/>
        </p:blipFill>
        <p:spPr>
          <a:xfrm>
            <a:off x="435140" y="1441195"/>
            <a:ext cx="2939322" cy="2743200"/>
          </a:xfrm>
          <a:prstGeom prst="rect">
            <a:avLst/>
          </a:prstGeom>
        </p:spPr>
      </p:pic>
    </p:spTree>
    <p:extLst>
      <p:ext uri="{BB962C8B-B14F-4D97-AF65-F5344CB8AC3E}">
        <p14:creationId xmlns:p14="http://schemas.microsoft.com/office/powerpoint/2010/main" val="297927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713769-678E-66BB-C492-9AABD3CBD61A}"/>
              </a:ext>
            </a:extLst>
          </p:cNvPr>
          <p:cNvSpPr>
            <a:spLocks noGrp="1"/>
          </p:cNvSpPr>
          <p:nvPr>
            <p:ph type="sldNum" sz="quarter" idx="12"/>
          </p:nvPr>
        </p:nvSpPr>
        <p:spPr/>
        <p:txBody>
          <a:bodyPr/>
          <a:lstStyle/>
          <a:p>
            <a:fld id="{AA6C878E-6624-8940-965B-E61AF946BCDB}" type="slidenum">
              <a:rPr lang="nl-NL" smtClean="0"/>
              <a:t>6</a:t>
            </a:fld>
            <a:endParaRPr lang="nl-NL"/>
          </a:p>
        </p:txBody>
      </p:sp>
      <p:sp>
        <p:nvSpPr>
          <p:cNvPr id="3" name="Text Placeholder 2">
            <a:extLst>
              <a:ext uri="{FF2B5EF4-FFF2-40B4-BE49-F238E27FC236}">
                <a16:creationId xmlns:a16="http://schemas.microsoft.com/office/drawing/2014/main" id="{D9E56008-F499-960C-A94C-1F9B17C87BF3}"/>
              </a:ext>
            </a:extLst>
          </p:cNvPr>
          <p:cNvSpPr>
            <a:spLocks noGrp="1"/>
          </p:cNvSpPr>
          <p:nvPr>
            <p:ph type="body" sz="quarter" idx="16"/>
          </p:nvPr>
        </p:nvSpPr>
        <p:spPr/>
        <p:txBody>
          <a:bodyPr/>
          <a:lstStyle/>
          <a:p>
            <a:r>
              <a:rPr lang="nl-NL" dirty="0" err="1"/>
              <a:t>Bannana</a:t>
            </a:r>
            <a:r>
              <a:rPr lang="nl-NL" dirty="0"/>
              <a:t> </a:t>
            </a:r>
            <a:r>
              <a:rPr lang="nl-NL" dirty="0" err="1"/>
              <a:t>classificer</a:t>
            </a:r>
            <a:r>
              <a:rPr lang="nl-NL" dirty="0"/>
              <a:t> app: </a:t>
            </a:r>
            <a:r>
              <a:rPr lang="nl-NL" dirty="0" err="1"/>
              <a:t>Bannanalyzer</a:t>
            </a:r>
            <a:endParaRPr lang="nl-NL" dirty="0"/>
          </a:p>
        </p:txBody>
      </p:sp>
      <p:sp>
        <p:nvSpPr>
          <p:cNvPr id="4" name="Content Placeholder 3">
            <a:extLst>
              <a:ext uri="{FF2B5EF4-FFF2-40B4-BE49-F238E27FC236}">
                <a16:creationId xmlns:a16="http://schemas.microsoft.com/office/drawing/2014/main" id="{A88AB7AC-48B0-72B2-4DE2-A1269D06221B}"/>
              </a:ext>
            </a:extLst>
          </p:cNvPr>
          <p:cNvSpPr>
            <a:spLocks noGrp="1"/>
          </p:cNvSpPr>
          <p:nvPr>
            <p:ph sz="quarter" idx="15"/>
          </p:nvPr>
        </p:nvSpPr>
        <p:spPr/>
        <p:txBody>
          <a:bodyPr/>
          <a:lstStyle/>
          <a:p>
            <a:r>
              <a:rPr lang="en-GB" b="0" i="0" dirty="0">
                <a:solidFill>
                  <a:srgbClr val="374151"/>
                </a:solidFill>
                <a:effectLst/>
                <a:latin typeface="Söhne"/>
              </a:rPr>
              <a:t>The idea for the application is to develop a machine learning model that can accurately classify whether a banana is spoiled or not based on </a:t>
            </a:r>
            <a:r>
              <a:rPr lang="en-GB" dirty="0">
                <a:solidFill>
                  <a:srgbClr val="374151"/>
                </a:solidFill>
                <a:latin typeface="Söhne"/>
              </a:rPr>
              <a:t>a photo</a:t>
            </a:r>
            <a:r>
              <a:rPr lang="en-GB" b="0" i="0" dirty="0">
                <a:solidFill>
                  <a:srgbClr val="374151"/>
                </a:solidFill>
                <a:effectLst/>
                <a:latin typeface="Söhne"/>
              </a:rPr>
              <a:t>.</a:t>
            </a:r>
          </a:p>
          <a:p>
            <a:r>
              <a:rPr lang="en-GB" dirty="0">
                <a:solidFill>
                  <a:srgbClr val="374151"/>
                </a:solidFill>
                <a:latin typeface="Söhne"/>
              </a:rPr>
              <a:t>The main goal of the application is to help consumers make informed decision about the </a:t>
            </a:r>
            <a:r>
              <a:rPr lang="en-GB" dirty="0" err="1">
                <a:solidFill>
                  <a:srgbClr val="374151"/>
                </a:solidFill>
                <a:latin typeface="Söhne"/>
              </a:rPr>
              <a:t>bannanas</a:t>
            </a:r>
            <a:r>
              <a:rPr lang="en-GB" dirty="0">
                <a:solidFill>
                  <a:srgbClr val="374151"/>
                </a:solidFill>
                <a:latin typeface="Söhne"/>
              </a:rPr>
              <a:t> they are buying, by doing this you can reduce food waste. This promotes eating healthy</a:t>
            </a:r>
            <a:r>
              <a:rPr lang="en-GB" b="0" i="0" dirty="0">
                <a:solidFill>
                  <a:srgbClr val="374151"/>
                </a:solidFill>
                <a:effectLst/>
                <a:latin typeface="Söhne"/>
              </a:rPr>
              <a:t> and food safety.</a:t>
            </a:r>
          </a:p>
          <a:p>
            <a:endParaRPr lang="nl-NL" dirty="0"/>
          </a:p>
        </p:txBody>
      </p:sp>
      <p:sp>
        <p:nvSpPr>
          <p:cNvPr id="5" name="Title 4">
            <a:extLst>
              <a:ext uri="{FF2B5EF4-FFF2-40B4-BE49-F238E27FC236}">
                <a16:creationId xmlns:a16="http://schemas.microsoft.com/office/drawing/2014/main" id="{07DE9DBE-B2D0-FD7B-A482-A941499376C3}"/>
              </a:ext>
            </a:extLst>
          </p:cNvPr>
          <p:cNvSpPr>
            <a:spLocks noGrp="1"/>
          </p:cNvSpPr>
          <p:nvPr>
            <p:ph type="title"/>
          </p:nvPr>
        </p:nvSpPr>
        <p:spPr/>
        <p:txBody>
          <a:bodyPr/>
          <a:lstStyle/>
          <a:p>
            <a:r>
              <a:rPr lang="nl-NL" dirty="0"/>
              <a:t>My Idea </a:t>
            </a:r>
            <a:r>
              <a:rPr lang="nl-NL" dirty="0" err="1"/>
              <a:t>for</a:t>
            </a:r>
            <a:r>
              <a:rPr lang="nl-NL" dirty="0"/>
              <a:t> </a:t>
            </a:r>
            <a:r>
              <a:rPr lang="nl-NL" dirty="0" err="1"/>
              <a:t>application</a:t>
            </a:r>
            <a:endParaRPr lang="nl-NL" dirty="0"/>
          </a:p>
        </p:txBody>
      </p:sp>
    </p:spTree>
    <p:extLst>
      <p:ext uri="{BB962C8B-B14F-4D97-AF65-F5344CB8AC3E}">
        <p14:creationId xmlns:p14="http://schemas.microsoft.com/office/powerpoint/2010/main" val="2023660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F36546-7B58-A7AF-6999-9032448EB9E7}"/>
              </a:ext>
            </a:extLst>
          </p:cNvPr>
          <p:cNvSpPr>
            <a:spLocks noGrp="1"/>
          </p:cNvSpPr>
          <p:nvPr>
            <p:ph type="sldNum" sz="quarter" idx="12"/>
          </p:nvPr>
        </p:nvSpPr>
        <p:spPr/>
        <p:txBody>
          <a:bodyPr/>
          <a:lstStyle/>
          <a:p>
            <a:fld id="{AA6C878E-6624-8940-965B-E61AF946BCDB}" type="slidenum">
              <a:rPr lang="nl-NL" smtClean="0"/>
              <a:t>7</a:t>
            </a:fld>
            <a:endParaRPr lang="nl-NL"/>
          </a:p>
        </p:txBody>
      </p:sp>
      <p:sp>
        <p:nvSpPr>
          <p:cNvPr id="3" name="Text Placeholder 2">
            <a:extLst>
              <a:ext uri="{FF2B5EF4-FFF2-40B4-BE49-F238E27FC236}">
                <a16:creationId xmlns:a16="http://schemas.microsoft.com/office/drawing/2014/main" id="{F36FCBD6-377B-C63F-1408-7F7A658C865E}"/>
              </a:ext>
            </a:extLst>
          </p:cNvPr>
          <p:cNvSpPr>
            <a:spLocks noGrp="1"/>
          </p:cNvSpPr>
          <p:nvPr>
            <p:ph type="body" sz="quarter" idx="16"/>
          </p:nvPr>
        </p:nvSpPr>
        <p:spPr/>
        <p:txBody>
          <a:bodyPr lIns="91440" tIns="45720" rIns="91440" bIns="45720" anchor="t"/>
          <a:lstStyle/>
          <a:p>
            <a:r>
              <a:rPr lang="en-US">
                <a:latin typeface="Open Sans SemiBold"/>
                <a:ea typeface="Open Sans SemiBold"/>
                <a:cs typeface="Open Sans SemiBold"/>
              </a:rPr>
              <a:t>Bias, fairness, transparency and interpretability</a:t>
            </a:r>
            <a:endParaRPr lang="en-US" err="1">
              <a:ea typeface="Open Sans SemiBold"/>
              <a:cs typeface="Open Sans SemiBold"/>
            </a:endParaRPr>
          </a:p>
        </p:txBody>
      </p:sp>
      <p:sp>
        <p:nvSpPr>
          <p:cNvPr id="4" name="Content Placeholder 3">
            <a:extLst>
              <a:ext uri="{FF2B5EF4-FFF2-40B4-BE49-F238E27FC236}">
                <a16:creationId xmlns:a16="http://schemas.microsoft.com/office/drawing/2014/main" id="{81485D55-35C4-B5C7-9B24-D687D6A09867}"/>
              </a:ext>
            </a:extLst>
          </p:cNvPr>
          <p:cNvSpPr>
            <a:spLocks noGrp="1"/>
          </p:cNvSpPr>
          <p:nvPr>
            <p:ph sz="quarter" idx="15"/>
          </p:nvPr>
        </p:nvSpPr>
        <p:spPr/>
        <p:txBody>
          <a:bodyPr wrap="square" lIns="91440" tIns="45720" rIns="91440" bIns="45720" anchor="t">
            <a:noAutofit/>
          </a:bodyPr>
          <a:lstStyle/>
          <a:p>
            <a:pPr marL="0" indent="0">
              <a:buNone/>
            </a:pPr>
            <a:endParaRPr lang="en-GB" dirty="0">
              <a:ea typeface="Open Sans" panose="020B0606030504020204" pitchFamily="34" charset="0"/>
              <a:cs typeface="Open Sans" panose="020B0606030504020204" pitchFamily="34" charset="0"/>
            </a:endParaRPr>
          </a:p>
          <a:p>
            <a:pPr marL="0" indent="0">
              <a:buNone/>
            </a:pPr>
            <a:endParaRPr lang="en-GB" dirty="0">
              <a:ea typeface="Open Sans" panose="020B0606030504020204" pitchFamily="34" charset="0"/>
              <a:cs typeface="Open Sans" panose="020B0606030504020204" pitchFamily="34" charset="0"/>
            </a:endParaRPr>
          </a:p>
        </p:txBody>
      </p:sp>
      <p:sp>
        <p:nvSpPr>
          <p:cNvPr id="5" name="Title 4">
            <a:extLst>
              <a:ext uri="{FF2B5EF4-FFF2-40B4-BE49-F238E27FC236}">
                <a16:creationId xmlns:a16="http://schemas.microsoft.com/office/drawing/2014/main" id="{A11E718B-5A95-BE71-D1B4-7A7830DAB288}"/>
              </a:ext>
            </a:extLst>
          </p:cNvPr>
          <p:cNvSpPr>
            <a:spLocks noGrp="1"/>
          </p:cNvSpPr>
          <p:nvPr>
            <p:ph type="title"/>
          </p:nvPr>
        </p:nvSpPr>
        <p:spPr/>
        <p:txBody>
          <a:bodyPr lIns="91440" tIns="45720" rIns="91440" bIns="45720" anchor="t"/>
          <a:lstStyle/>
          <a:p>
            <a:r>
              <a:rPr lang="en-NL">
                <a:latin typeface="Open Sans Semibold"/>
                <a:ea typeface="Open Sans Semibold"/>
                <a:cs typeface="Open Sans Semibold"/>
              </a:rPr>
              <a:t>Responsible AI (Fairness &amp; Bias)</a:t>
            </a:r>
            <a:endParaRPr lang="en-GB"/>
          </a:p>
        </p:txBody>
      </p:sp>
      <p:sp>
        <p:nvSpPr>
          <p:cNvPr id="7" name="TextBox 6">
            <a:extLst>
              <a:ext uri="{FF2B5EF4-FFF2-40B4-BE49-F238E27FC236}">
                <a16:creationId xmlns:a16="http://schemas.microsoft.com/office/drawing/2014/main" id="{D7782E2D-AFB7-8D98-C3AB-807FC52DE3E8}"/>
              </a:ext>
            </a:extLst>
          </p:cNvPr>
          <p:cNvSpPr txBox="1"/>
          <p:nvPr/>
        </p:nvSpPr>
        <p:spPr>
          <a:xfrm>
            <a:off x="537882" y="1990023"/>
            <a:ext cx="10140450" cy="3000821"/>
          </a:xfrm>
          <a:prstGeom prst="rect">
            <a:avLst/>
          </a:prstGeom>
          <a:noFill/>
        </p:spPr>
        <p:txBody>
          <a:bodyPr wrap="square">
            <a:spAutoFit/>
          </a:bodyPr>
          <a:lstStyle/>
          <a:p>
            <a:r>
              <a:rPr lang="en-GB" sz="2100" b="0" dirty="0">
                <a:effectLst/>
              </a:rPr>
              <a:t>Bias in the </a:t>
            </a:r>
            <a:r>
              <a:rPr lang="en-GB" sz="2100" b="0" dirty="0" err="1">
                <a:effectLst/>
              </a:rPr>
              <a:t>imsitu</a:t>
            </a:r>
            <a:r>
              <a:rPr lang="en-GB" sz="2100" b="0" dirty="0">
                <a:effectLst/>
              </a:rPr>
              <a:t> dataset </a:t>
            </a:r>
            <a:r>
              <a:rPr lang="en-GB" sz="2100" b="0" dirty="0">
                <a:effectLst/>
                <a:sym typeface="Wingdings" panose="05000000000000000000" pitchFamily="2" charset="2"/>
              </a:rPr>
              <a:t> </a:t>
            </a:r>
            <a:r>
              <a:rPr lang="en-GB" sz="2100" b="0" dirty="0">
                <a:effectLst/>
              </a:rPr>
              <a:t>Representation Bias:</a:t>
            </a:r>
          </a:p>
          <a:p>
            <a:r>
              <a:rPr lang="en-GB" sz="2100" b="0" dirty="0">
                <a:effectLst/>
              </a:rPr>
              <a:t>When we look at praying there are more images of people praying with both hands put together than not. Out of the 19 pictures that show up when searching for the verb praying, only 2 are pictures of hands not put together.</a:t>
            </a:r>
          </a:p>
          <a:p>
            <a:endParaRPr lang="en-GB" sz="2100" dirty="0"/>
          </a:p>
          <a:p>
            <a:r>
              <a:rPr lang="en-GB" sz="2100" b="0" dirty="0">
                <a:effectLst/>
              </a:rPr>
              <a:t>This negatively affects the different religions. Most of the pictures are Christian people praying, but this disproportionately affects other religions such as Hinduism, Islam, Judaism, Buddhism, etc. </a:t>
            </a:r>
          </a:p>
          <a:p>
            <a:endParaRPr lang="en-GB" sz="2100" b="0" dirty="0">
              <a:effectLst/>
            </a:endParaRPr>
          </a:p>
        </p:txBody>
      </p:sp>
    </p:spTree>
    <p:extLst>
      <p:ext uri="{BB962C8B-B14F-4D97-AF65-F5344CB8AC3E}">
        <p14:creationId xmlns:p14="http://schemas.microsoft.com/office/powerpoint/2010/main" val="448492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F36546-7B58-A7AF-6999-9032448EB9E7}"/>
              </a:ext>
            </a:extLst>
          </p:cNvPr>
          <p:cNvSpPr>
            <a:spLocks noGrp="1"/>
          </p:cNvSpPr>
          <p:nvPr>
            <p:ph type="sldNum" sz="quarter" idx="12"/>
          </p:nvPr>
        </p:nvSpPr>
        <p:spPr/>
        <p:txBody>
          <a:bodyPr/>
          <a:lstStyle/>
          <a:p>
            <a:fld id="{AA6C878E-6624-8940-965B-E61AF946BCDB}" type="slidenum">
              <a:rPr lang="nl-NL" smtClean="0"/>
              <a:t>8</a:t>
            </a:fld>
            <a:endParaRPr lang="nl-NL"/>
          </a:p>
        </p:txBody>
      </p:sp>
      <p:sp>
        <p:nvSpPr>
          <p:cNvPr id="3" name="Text Placeholder 2">
            <a:extLst>
              <a:ext uri="{FF2B5EF4-FFF2-40B4-BE49-F238E27FC236}">
                <a16:creationId xmlns:a16="http://schemas.microsoft.com/office/drawing/2014/main" id="{F36FCBD6-377B-C63F-1408-7F7A658C865E}"/>
              </a:ext>
            </a:extLst>
          </p:cNvPr>
          <p:cNvSpPr>
            <a:spLocks noGrp="1"/>
          </p:cNvSpPr>
          <p:nvPr>
            <p:ph type="body" sz="quarter" idx="16"/>
          </p:nvPr>
        </p:nvSpPr>
        <p:spPr>
          <a:xfrm>
            <a:off x="588682" y="1132643"/>
            <a:ext cx="11144922" cy="471498"/>
          </a:xfrm>
        </p:spPr>
        <p:txBody>
          <a:bodyPr lIns="91440" tIns="45720" rIns="91440" bIns="45720" anchor="t"/>
          <a:lstStyle/>
          <a:p>
            <a:r>
              <a:rPr lang="en-NL" dirty="0">
                <a:latin typeface="Open Sans SemiBold"/>
                <a:ea typeface="Open Sans SemiBold"/>
                <a:cs typeface="Open Sans SemiBold"/>
              </a:rPr>
              <a:t>Present the final model you developed on the use-case you selected.</a:t>
            </a:r>
            <a:endParaRPr lang="en-GB" dirty="0"/>
          </a:p>
        </p:txBody>
      </p:sp>
      <p:sp>
        <p:nvSpPr>
          <p:cNvPr id="4" name="Content Placeholder 3">
            <a:extLst>
              <a:ext uri="{FF2B5EF4-FFF2-40B4-BE49-F238E27FC236}">
                <a16:creationId xmlns:a16="http://schemas.microsoft.com/office/drawing/2014/main" id="{81485D55-35C4-B5C7-9B24-D687D6A09867}"/>
              </a:ext>
            </a:extLst>
          </p:cNvPr>
          <p:cNvSpPr>
            <a:spLocks noGrp="1"/>
          </p:cNvSpPr>
          <p:nvPr>
            <p:ph sz="quarter" idx="15"/>
          </p:nvPr>
        </p:nvSpPr>
        <p:spPr>
          <a:xfrm>
            <a:off x="588682" y="2123158"/>
            <a:ext cx="11144920" cy="3735895"/>
          </a:xfrm>
        </p:spPr>
        <p:txBody>
          <a:bodyPr wrap="square" lIns="91440" tIns="45720" rIns="91440" bIns="45720" anchor="t">
            <a:noAutofit/>
          </a:bodyPr>
          <a:lstStyle/>
          <a:p>
            <a:pPr marL="198755" indent="-198755"/>
            <a:r>
              <a:rPr lang="en-US">
                <a:latin typeface="Open Sans"/>
                <a:ea typeface="Open Sans"/>
                <a:cs typeface="Open Sans"/>
              </a:rPr>
              <a:t>The dataset</a:t>
            </a:r>
          </a:p>
          <a:p>
            <a:pPr marL="198755" indent="-198755"/>
            <a:r>
              <a:rPr lang="en-US">
                <a:latin typeface="Open Sans"/>
                <a:ea typeface="Open Sans"/>
                <a:cs typeface="Open Sans"/>
              </a:rPr>
              <a:t>Baselines</a:t>
            </a:r>
          </a:p>
          <a:p>
            <a:pPr marL="198755" indent="-198755"/>
            <a:r>
              <a:rPr lang="en-US">
                <a:latin typeface="Open Sans"/>
                <a:ea typeface="Open Sans"/>
                <a:cs typeface="Open Sans"/>
              </a:rPr>
              <a:t>Preprocessing</a:t>
            </a:r>
            <a:endParaRPr lang="en-US">
              <a:ea typeface="Open Sans"/>
              <a:cs typeface="Open Sans"/>
            </a:endParaRPr>
          </a:p>
          <a:p>
            <a:pPr marL="198755" indent="-198755"/>
            <a:r>
              <a:rPr lang="en-US">
                <a:latin typeface="Open Sans"/>
                <a:ea typeface="Open Sans"/>
                <a:cs typeface="Open Sans"/>
              </a:rPr>
              <a:t>CNN architecture</a:t>
            </a:r>
          </a:p>
          <a:p>
            <a:pPr marL="198755" indent="-198755"/>
            <a:r>
              <a:rPr lang="en-US">
                <a:latin typeface="Open Sans"/>
                <a:ea typeface="Open Sans"/>
                <a:cs typeface="Open Sans"/>
              </a:rPr>
              <a:t>CNN training</a:t>
            </a:r>
            <a:endParaRPr lang="en-US">
              <a:ea typeface="Open Sans"/>
              <a:cs typeface="Open Sans"/>
            </a:endParaRPr>
          </a:p>
          <a:p>
            <a:pPr marL="198755" indent="-198755"/>
            <a:r>
              <a:rPr lang="en-US">
                <a:latin typeface="Open Sans"/>
                <a:ea typeface="Open Sans"/>
                <a:cs typeface="Open Sans"/>
              </a:rPr>
              <a:t>Model performance</a:t>
            </a:r>
            <a:endParaRPr lang="en-US">
              <a:ea typeface="Open Sans"/>
              <a:cs typeface="Open Sans"/>
            </a:endParaRPr>
          </a:p>
          <a:p>
            <a:pPr marL="198755" indent="-198755"/>
            <a:r>
              <a:rPr lang="en-US">
                <a:latin typeface="Open Sans"/>
                <a:ea typeface="Open Sans"/>
                <a:cs typeface="Open Sans"/>
              </a:rPr>
              <a:t>Error analysis</a:t>
            </a:r>
            <a:endParaRPr lang="en-GB"/>
          </a:p>
          <a:p>
            <a:pPr marL="198755" indent="-198755"/>
            <a:r>
              <a:rPr lang="en-US">
                <a:latin typeface="Open Sans"/>
                <a:ea typeface="Open Sans"/>
                <a:cs typeface="Open Sans"/>
              </a:rPr>
              <a:t>Iteration</a:t>
            </a:r>
          </a:p>
          <a:p>
            <a:pPr marL="0" indent="0">
              <a:buNone/>
            </a:pPr>
            <a:r>
              <a:rPr lang="en-GB" b="1">
                <a:latin typeface="Open Sans"/>
                <a:ea typeface="Open Sans"/>
                <a:cs typeface="Calibri"/>
              </a:rPr>
              <a:t>ILO Mapping: </a:t>
            </a:r>
            <a:r>
              <a:rPr lang="en-GB">
                <a:latin typeface="Open Sans"/>
                <a:ea typeface="Open Sans"/>
                <a:cs typeface="Calibri"/>
              </a:rPr>
              <a:t>The PoC slides relate to ILO 4.1 Sufficient &amp; Good </a:t>
            </a:r>
            <a:r>
              <a:rPr lang="en-GB">
                <a:latin typeface="Open Sans"/>
                <a:ea typeface="Open Sans"/>
                <a:cs typeface="Open Sans"/>
              </a:rPr>
              <a:t>criteria</a:t>
            </a:r>
          </a:p>
          <a:p>
            <a:pPr marL="0" indent="0">
              <a:buNone/>
            </a:pPr>
            <a:endParaRPr lang="en-GB"/>
          </a:p>
        </p:txBody>
      </p:sp>
      <p:sp>
        <p:nvSpPr>
          <p:cNvPr id="5" name="Title 4">
            <a:extLst>
              <a:ext uri="{FF2B5EF4-FFF2-40B4-BE49-F238E27FC236}">
                <a16:creationId xmlns:a16="http://schemas.microsoft.com/office/drawing/2014/main" id="{A11E718B-5A95-BE71-D1B4-7A7830DAB288}"/>
              </a:ext>
            </a:extLst>
          </p:cNvPr>
          <p:cNvSpPr>
            <a:spLocks noGrp="1"/>
          </p:cNvSpPr>
          <p:nvPr>
            <p:ph type="title"/>
          </p:nvPr>
        </p:nvSpPr>
        <p:spPr/>
        <p:txBody>
          <a:bodyPr lIns="91440" tIns="45720" rIns="91440" bIns="45720" anchor="t"/>
          <a:lstStyle/>
          <a:p>
            <a:r>
              <a:rPr lang="en-NL" dirty="0">
                <a:latin typeface="Open Sans Semibold"/>
                <a:ea typeface="Open Sans Semibold"/>
                <a:cs typeface="Open Sans Semibold"/>
              </a:rPr>
              <a:t>Proof-of-Concept: Deep Learning</a:t>
            </a:r>
            <a:endParaRPr lang="en-GB" dirty="0"/>
          </a:p>
        </p:txBody>
      </p:sp>
    </p:spTree>
    <p:extLst>
      <p:ext uri="{BB962C8B-B14F-4D97-AF65-F5344CB8AC3E}">
        <p14:creationId xmlns:p14="http://schemas.microsoft.com/office/powerpoint/2010/main" val="235735136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E75840-B5BE-3279-B687-7DA62777908B}"/>
              </a:ext>
            </a:extLst>
          </p:cNvPr>
          <p:cNvSpPr>
            <a:spLocks noGrp="1"/>
          </p:cNvSpPr>
          <p:nvPr>
            <p:ph type="sldNum" sz="quarter" idx="12"/>
          </p:nvPr>
        </p:nvSpPr>
        <p:spPr/>
        <p:txBody>
          <a:bodyPr/>
          <a:lstStyle/>
          <a:p>
            <a:fld id="{AA6C878E-6624-8940-965B-E61AF946BCDB}" type="slidenum">
              <a:rPr lang="nl-NL" smtClean="0"/>
              <a:t>9</a:t>
            </a:fld>
            <a:endParaRPr lang="nl-NL"/>
          </a:p>
        </p:txBody>
      </p:sp>
      <p:sp>
        <p:nvSpPr>
          <p:cNvPr id="4" name="Title 3">
            <a:extLst>
              <a:ext uri="{FF2B5EF4-FFF2-40B4-BE49-F238E27FC236}">
                <a16:creationId xmlns:a16="http://schemas.microsoft.com/office/drawing/2014/main" id="{CFEFD218-A0B3-D197-EE5B-E9DE4EE371A1}"/>
              </a:ext>
            </a:extLst>
          </p:cNvPr>
          <p:cNvSpPr>
            <a:spLocks noGrp="1"/>
          </p:cNvSpPr>
          <p:nvPr>
            <p:ph type="title"/>
          </p:nvPr>
        </p:nvSpPr>
        <p:spPr/>
        <p:txBody>
          <a:bodyPr/>
          <a:lstStyle/>
          <a:p>
            <a:r>
              <a:rPr lang="en-US" dirty="0">
                <a:latin typeface="Open Sans Semibold"/>
                <a:ea typeface="Open Sans Semibold"/>
                <a:cs typeface="Open Sans Semibold"/>
              </a:rPr>
              <a:t>PoC: The dataset</a:t>
            </a:r>
            <a:endParaRPr lang="nl-NL" dirty="0"/>
          </a:p>
        </p:txBody>
      </p:sp>
      <p:sp>
        <p:nvSpPr>
          <p:cNvPr id="6" name="TextBox 5">
            <a:extLst>
              <a:ext uri="{FF2B5EF4-FFF2-40B4-BE49-F238E27FC236}">
                <a16:creationId xmlns:a16="http://schemas.microsoft.com/office/drawing/2014/main" id="{D6E0D3A7-DC1A-90CC-2070-ABF34A1441E1}"/>
              </a:ext>
            </a:extLst>
          </p:cNvPr>
          <p:cNvSpPr txBox="1"/>
          <p:nvPr/>
        </p:nvSpPr>
        <p:spPr>
          <a:xfrm>
            <a:off x="509196" y="1021734"/>
            <a:ext cx="11007795" cy="1477328"/>
          </a:xfrm>
          <a:prstGeom prst="rect">
            <a:avLst/>
          </a:prstGeom>
          <a:noFill/>
        </p:spPr>
        <p:txBody>
          <a:bodyPr wrap="square" rtlCol="0">
            <a:spAutoFit/>
          </a:bodyPr>
          <a:lstStyle/>
          <a:p>
            <a:pPr marL="285750" indent="-285750">
              <a:buFont typeface="Arial" panose="020B0604020202020204" pitchFamily="34" charset="0"/>
              <a:buChar char="•"/>
            </a:pPr>
            <a:r>
              <a:rPr lang="nl-NL" dirty="0"/>
              <a:t>I have a </a:t>
            </a:r>
            <a:r>
              <a:rPr lang="nl-NL" dirty="0" err="1"/>
              <a:t>Binary</a:t>
            </a:r>
            <a:r>
              <a:rPr lang="nl-NL" dirty="0"/>
              <a:t> </a:t>
            </a:r>
            <a:r>
              <a:rPr lang="nl-NL" dirty="0" err="1"/>
              <a:t>classification</a:t>
            </a:r>
            <a:r>
              <a:rPr lang="nl-NL" dirty="0"/>
              <a:t>, </a:t>
            </a:r>
            <a:r>
              <a:rPr lang="nl-NL" dirty="0" err="1"/>
              <a:t>so</a:t>
            </a:r>
            <a:r>
              <a:rPr lang="nl-NL" dirty="0"/>
              <a:t> </a:t>
            </a:r>
            <a:r>
              <a:rPr lang="nl-NL" dirty="0" err="1"/>
              <a:t>my</a:t>
            </a:r>
            <a:r>
              <a:rPr lang="nl-NL" dirty="0"/>
              <a:t> model </a:t>
            </a:r>
            <a:r>
              <a:rPr lang="nl-NL" dirty="0" err="1"/>
              <a:t>chooses</a:t>
            </a:r>
            <a:r>
              <a:rPr lang="nl-NL" dirty="0"/>
              <a:t> form 2 classes: </a:t>
            </a:r>
          </a:p>
          <a:p>
            <a:r>
              <a:rPr lang="nl-NL" dirty="0"/>
              <a:t>	</a:t>
            </a:r>
            <a:r>
              <a:rPr lang="nl-NL" dirty="0" err="1"/>
              <a:t>Not</a:t>
            </a:r>
            <a:r>
              <a:rPr lang="nl-NL" dirty="0"/>
              <a:t> </a:t>
            </a:r>
            <a:r>
              <a:rPr lang="nl-NL" dirty="0" err="1"/>
              <a:t>spoiled</a:t>
            </a:r>
            <a:r>
              <a:rPr lang="nl-NL" dirty="0"/>
              <a:t> </a:t>
            </a:r>
            <a:r>
              <a:rPr lang="nl-NL" dirty="0" err="1"/>
              <a:t>bannana</a:t>
            </a:r>
            <a:r>
              <a:rPr lang="nl-NL" dirty="0"/>
              <a:t>(1)						 </a:t>
            </a:r>
            <a:r>
              <a:rPr lang="nl-NL" dirty="0" err="1"/>
              <a:t>Spoiled</a:t>
            </a:r>
            <a:r>
              <a:rPr lang="nl-NL" dirty="0"/>
              <a:t> </a:t>
            </a:r>
            <a:r>
              <a:rPr lang="nl-NL" dirty="0" err="1"/>
              <a:t>bannana</a:t>
            </a:r>
            <a:r>
              <a:rPr lang="nl-NL" dirty="0"/>
              <a:t> (0)</a:t>
            </a:r>
          </a:p>
          <a:p>
            <a:endParaRPr lang="nl-NL" dirty="0"/>
          </a:p>
          <a:p>
            <a:endParaRPr lang="nl-NL" dirty="0"/>
          </a:p>
          <a:p>
            <a:endParaRPr lang="nl-NL" dirty="0"/>
          </a:p>
        </p:txBody>
      </p:sp>
      <p:pic>
        <p:nvPicPr>
          <p:cNvPr id="8" name="Picture 7" descr="A bunch of bananas&#10;&#10;Description automatically generated">
            <a:extLst>
              <a:ext uri="{FF2B5EF4-FFF2-40B4-BE49-F238E27FC236}">
                <a16:creationId xmlns:a16="http://schemas.microsoft.com/office/drawing/2014/main" id="{8123A927-22F2-AE98-1E87-63DE42397834}"/>
              </a:ext>
            </a:extLst>
          </p:cNvPr>
          <p:cNvPicPr>
            <a:picLocks noChangeAspect="1"/>
          </p:cNvPicPr>
          <p:nvPr/>
        </p:nvPicPr>
        <p:blipFill>
          <a:blip r:embed="rId3"/>
          <a:stretch>
            <a:fillRect/>
          </a:stretch>
        </p:blipFill>
        <p:spPr>
          <a:xfrm>
            <a:off x="897192" y="1786847"/>
            <a:ext cx="2133600" cy="2133600"/>
          </a:xfrm>
          <a:prstGeom prst="rect">
            <a:avLst/>
          </a:prstGeom>
        </p:spPr>
      </p:pic>
      <p:pic>
        <p:nvPicPr>
          <p:cNvPr id="14" name="Picture 13" descr="A bunch of bananas&#10;&#10;Description automatically generated">
            <a:extLst>
              <a:ext uri="{FF2B5EF4-FFF2-40B4-BE49-F238E27FC236}">
                <a16:creationId xmlns:a16="http://schemas.microsoft.com/office/drawing/2014/main" id="{5573EF8D-E08D-F3B8-3C5F-C2EF6C77DBFD}"/>
              </a:ext>
            </a:extLst>
          </p:cNvPr>
          <p:cNvPicPr>
            <a:picLocks noChangeAspect="1"/>
          </p:cNvPicPr>
          <p:nvPr/>
        </p:nvPicPr>
        <p:blipFill>
          <a:blip r:embed="rId4"/>
          <a:stretch>
            <a:fillRect/>
          </a:stretch>
        </p:blipFill>
        <p:spPr>
          <a:xfrm>
            <a:off x="897192" y="4085395"/>
            <a:ext cx="2133600" cy="2133600"/>
          </a:xfrm>
          <a:prstGeom prst="rect">
            <a:avLst/>
          </a:prstGeom>
        </p:spPr>
      </p:pic>
      <p:pic>
        <p:nvPicPr>
          <p:cNvPr id="16" name="Picture 15" descr="A picture containing chart&#10;&#10;Description automatically generated">
            <a:extLst>
              <a:ext uri="{FF2B5EF4-FFF2-40B4-BE49-F238E27FC236}">
                <a16:creationId xmlns:a16="http://schemas.microsoft.com/office/drawing/2014/main" id="{A3708189-8938-4585-F08E-FBAD15DAEC56}"/>
              </a:ext>
            </a:extLst>
          </p:cNvPr>
          <p:cNvPicPr>
            <a:picLocks noChangeAspect="1"/>
          </p:cNvPicPr>
          <p:nvPr/>
        </p:nvPicPr>
        <p:blipFill>
          <a:blip r:embed="rId5"/>
          <a:stretch>
            <a:fillRect/>
          </a:stretch>
        </p:blipFill>
        <p:spPr>
          <a:xfrm>
            <a:off x="3157506" y="4085395"/>
            <a:ext cx="2133600" cy="2133600"/>
          </a:xfrm>
          <a:prstGeom prst="rect">
            <a:avLst/>
          </a:prstGeom>
        </p:spPr>
      </p:pic>
      <p:pic>
        <p:nvPicPr>
          <p:cNvPr id="18" name="Picture 17" descr="A yellow banana on a white background&#10;&#10;Description automatically generated">
            <a:extLst>
              <a:ext uri="{FF2B5EF4-FFF2-40B4-BE49-F238E27FC236}">
                <a16:creationId xmlns:a16="http://schemas.microsoft.com/office/drawing/2014/main" id="{65C5795B-A6E0-9016-1C2A-24440A3F10C9}"/>
              </a:ext>
            </a:extLst>
          </p:cNvPr>
          <p:cNvPicPr>
            <a:picLocks noChangeAspect="1"/>
          </p:cNvPicPr>
          <p:nvPr/>
        </p:nvPicPr>
        <p:blipFill>
          <a:blip r:embed="rId6"/>
          <a:stretch>
            <a:fillRect/>
          </a:stretch>
        </p:blipFill>
        <p:spPr>
          <a:xfrm>
            <a:off x="3157506" y="1800644"/>
            <a:ext cx="2133600" cy="2133600"/>
          </a:xfrm>
          <a:prstGeom prst="rect">
            <a:avLst/>
          </a:prstGeom>
        </p:spPr>
      </p:pic>
      <p:pic>
        <p:nvPicPr>
          <p:cNvPr id="20" name="Picture 19">
            <a:extLst>
              <a:ext uri="{FF2B5EF4-FFF2-40B4-BE49-F238E27FC236}">
                <a16:creationId xmlns:a16="http://schemas.microsoft.com/office/drawing/2014/main" id="{B016FF18-D9C6-5A9D-9661-527A6AB4A201}"/>
              </a:ext>
            </a:extLst>
          </p:cNvPr>
          <p:cNvPicPr>
            <a:picLocks noChangeAspect="1"/>
          </p:cNvPicPr>
          <p:nvPr/>
        </p:nvPicPr>
        <p:blipFill>
          <a:blip r:embed="rId7"/>
          <a:stretch>
            <a:fillRect/>
          </a:stretch>
        </p:blipFill>
        <p:spPr>
          <a:xfrm>
            <a:off x="7412805" y="1800644"/>
            <a:ext cx="2133600" cy="2133600"/>
          </a:xfrm>
          <a:prstGeom prst="rect">
            <a:avLst/>
          </a:prstGeom>
        </p:spPr>
      </p:pic>
      <p:pic>
        <p:nvPicPr>
          <p:cNvPr id="22" name="Picture 21" descr="A close up of a slug&#10;&#10;Description automatically generated with low confidence">
            <a:extLst>
              <a:ext uri="{FF2B5EF4-FFF2-40B4-BE49-F238E27FC236}">
                <a16:creationId xmlns:a16="http://schemas.microsoft.com/office/drawing/2014/main" id="{0249E9D4-9EE3-6135-59B1-4114BA7621BC}"/>
              </a:ext>
            </a:extLst>
          </p:cNvPr>
          <p:cNvPicPr>
            <a:picLocks noChangeAspect="1"/>
          </p:cNvPicPr>
          <p:nvPr/>
        </p:nvPicPr>
        <p:blipFill>
          <a:blip r:embed="rId8"/>
          <a:stretch>
            <a:fillRect/>
          </a:stretch>
        </p:blipFill>
        <p:spPr>
          <a:xfrm>
            <a:off x="9673119" y="1786847"/>
            <a:ext cx="2133600" cy="2133600"/>
          </a:xfrm>
          <a:prstGeom prst="rect">
            <a:avLst/>
          </a:prstGeom>
        </p:spPr>
      </p:pic>
      <p:pic>
        <p:nvPicPr>
          <p:cNvPr id="24" name="Picture 23" descr="A picture containing table, plate&#10;&#10;Description automatically generated">
            <a:extLst>
              <a:ext uri="{FF2B5EF4-FFF2-40B4-BE49-F238E27FC236}">
                <a16:creationId xmlns:a16="http://schemas.microsoft.com/office/drawing/2014/main" id="{C1EEA84B-3710-38E8-D844-1EFB1E71B6DC}"/>
              </a:ext>
            </a:extLst>
          </p:cNvPr>
          <p:cNvPicPr>
            <a:picLocks noChangeAspect="1"/>
          </p:cNvPicPr>
          <p:nvPr/>
        </p:nvPicPr>
        <p:blipFill>
          <a:blip r:embed="rId9"/>
          <a:stretch>
            <a:fillRect/>
          </a:stretch>
        </p:blipFill>
        <p:spPr>
          <a:xfrm>
            <a:off x="7412805" y="4085395"/>
            <a:ext cx="2133600" cy="2133600"/>
          </a:xfrm>
          <a:prstGeom prst="rect">
            <a:avLst/>
          </a:prstGeom>
        </p:spPr>
      </p:pic>
      <p:pic>
        <p:nvPicPr>
          <p:cNvPr id="28" name="Picture 27" descr="A bunch of bananas&#10;&#10;Description automatically generated with medium confidence">
            <a:extLst>
              <a:ext uri="{FF2B5EF4-FFF2-40B4-BE49-F238E27FC236}">
                <a16:creationId xmlns:a16="http://schemas.microsoft.com/office/drawing/2014/main" id="{694D9D02-E891-E88E-AE8F-D6082A19D8E6}"/>
              </a:ext>
            </a:extLst>
          </p:cNvPr>
          <p:cNvPicPr>
            <a:picLocks noChangeAspect="1"/>
          </p:cNvPicPr>
          <p:nvPr/>
        </p:nvPicPr>
        <p:blipFill>
          <a:blip r:embed="rId10"/>
          <a:stretch>
            <a:fillRect/>
          </a:stretch>
        </p:blipFill>
        <p:spPr>
          <a:xfrm>
            <a:off x="9673119" y="4085395"/>
            <a:ext cx="2133600" cy="2133600"/>
          </a:xfrm>
          <a:prstGeom prst="rect">
            <a:avLst/>
          </a:prstGeom>
        </p:spPr>
      </p:pic>
    </p:spTree>
    <p:extLst>
      <p:ext uri="{BB962C8B-B14F-4D97-AF65-F5344CB8AC3E}">
        <p14:creationId xmlns:p14="http://schemas.microsoft.com/office/powerpoint/2010/main" val="2763377452"/>
      </p:ext>
    </p:extLst>
  </p:cSld>
  <p:clrMapOvr>
    <a:masterClrMapping/>
  </p:clrMapOvr>
</p:sld>
</file>

<file path=ppt/theme/theme1.xml><?xml version="1.0" encoding="utf-8"?>
<a:theme xmlns:a="http://schemas.openxmlformats.org/drawingml/2006/main" name="TITLE SIDE">
  <a:themeElements>
    <a:clrScheme name="Aangepast 2">
      <a:dk1>
        <a:srgbClr val="000000"/>
      </a:dk1>
      <a:lt1>
        <a:srgbClr val="FFFFFF"/>
      </a:lt1>
      <a:dk2>
        <a:srgbClr val="0E3D67"/>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74072DD1-003A-498D-805F-6F12813DF1F1}"/>
    </a:ext>
  </a:extLst>
</a:theme>
</file>

<file path=ppt/theme/theme2.xml><?xml version="1.0" encoding="utf-8"?>
<a:theme xmlns:a="http://schemas.openxmlformats.org/drawingml/2006/main" name="TEXT SLIDE">
  <a:themeElements>
    <a:clrScheme name="BUas Thema">
      <a:dk1>
        <a:srgbClr val="000000"/>
      </a:dk1>
      <a:lt1>
        <a:srgbClr val="FFFFFF"/>
      </a:lt1>
      <a:dk2>
        <a:srgbClr val="0E3D67"/>
      </a:dk2>
      <a:lt2>
        <a:srgbClr val="E7E6E6"/>
      </a:lt2>
      <a:accent1>
        <a:srgbClr val="00B7ED"/>
      </a:accent1>
      <a:accent2>
        <a:srgbClr val="EC7C30"/>
      </a:accent2>
      <a:accent3>
        <a:srgbClr val="FDFFFE"/>
      </a:accent3>
      <a:accent4>
        <a:srgbClr val="FDFFFE"/>
      </a:accent4>
      <a:accent5>
        <a:srgbClr val="FDFFFE"/>
      </a:accent5>
      <a:accent6>
        <a:srgbClr val="FDFFFE"/>
      </a:accent6>
      <a:hlink>
        <a:srgbClr val="FDFFFE"/>
      </a:hlink>
      <a:folHlink>
        <a:srgbClr val="EC7C3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as Powerpoint.pptx" id="{E1222238-079D-4974-8536-DE896AF598CD}" vid="{858C82BB-7DD2-4828-892B-C2A10CE3C946}"/>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e531028b-e095-4ef4-acdf-5a82e8f269f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4CD5E63A3821441BBE345F9A9049786" ma:contentTypeVersion="6" ma:contentTypeDescription="Create a new document." ma:contentTypeScope="" ma:versionID="e87659aff39ef09fffd11711a27bed09">
  <xsd:schema xmlns:xsd="http://www.w3.org/2001/XMLSchema" xmlns:xs="http://www.w3.org/2001/XMLSchema" xmlns:p="http://schemas.microsoft.com/office/2006/metadata/properties" xmlns:ns2="e531028b-e095-4ef4-acdf-5a82e8f269f9" targetNamespace="http://schemas.microsoft.com/office/2006/metadata/properties" ma:root="true" ma:fieldsID="560eacfb0359438ad028823f31e78a57" ns2:_="">
    <xsd:import namespace="e531028b-e095-4ef4-acdf-5a82e8f269f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31028b-e095-4ef4-acdf-5a82e8f269f9"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080B34-2E67-4CAF-8EF6-72F240EC50BC}">
  <ds:schemaRefs>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dcmitype/"/>
    <ds:schemaRef ds:uri="http://www.w3.org/XML/1998/namespace"/>
    <ds:schemaRef ds:uri="http://purl.org/dc/terms/"/>
    <ds:schemaRef ds:uri="e531028b-e095-4ef4-acdf-5a82e8f269f9"/>
    <ds:schemaRef ds:uri="http://purl.org/dc/elements/1.1/"/>
  </ds:schemaRefs>
</ds:datastoreItem>
</file>

<file path=customXml/itemProps2.xml><?xml version="1.0" encoding="utf-8"?>
<ds:datastoreItem xmlns:ds="http://schemas.openxmlformats.org/officeDocument/2006/customXml" ds:itemID="{F8BAE970-DCB4-42B6-B762-3617D8D285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531028b-e095-4ef4-acdf-5a82e8f269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DE96B7-2B32-41BB-94C3-26DDC5AA1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BUas Powerpoint</Template>
  <TotalTime>791</TotalTime>
  <Words>2247</Words>
  <Application>Microsoft Office PowerPoint</Application>
  <PresentationFormat>Widescreen</PresentationFormat>
  <Paragraphs>223</Paragraphs>
  <Slides>26</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Consolas</vt:lpstr>
      <vt:lpstr>Open Sans</vt:lpstr>
      <vt:lpstr>Open Sans Semibold</vt:lpstr>
      <vt:lpstr>Open Sans Semibold</vt:lpstr>
      <vt:lpstr>Söhne</vt:lpstr>
      <vt:lpstr>TITLE SIDE</vt:lpstr>
      <vt:lpstr>TEXT SLIDE</vt:lpstr>
      <vt:lpstr>Project Proposal: Bannanalyzer</vt:lpstr>
      <vt:lpstr>Value proposition</vt:lpstr>
      <vt:lpstr>AI Canvas: provide high-level overview</vt:lpstr>
      <vt:lpstr>Target audience analysis</vt:lpstr>
      <vt:lpstr>User persona</vt:lpstr>
      <vt:lpstr>My Idea for application</vt:lpstr>
      <vt:lpstr>Responsible AI (Fairness &amp; Bias)</vt:lpstr>
      <vt:lpstr>Proof-of-Concept: Deep Learning</vt:lpstr>
      <vt:lpstr>PoC: The dataset</vt:lpstr>
      <vt:lpstr>PoC: The dataset</vt:lpstr>
      <vt:lpstr>PoC: Baselines </vt:lpstr>
      <vt:lpstr>PoC: Preprocessing</vt:lpstr>
      <vt:lpstr>PoC: CNN architecture</vt:lpstr>
      <vt:lpstr>PoC: CNN training</vt:lpstr>
      <vt:lpstr>PoC: Model performance</vt:lpstr>
      <vt:lpstr>PoC: Error analysis</vt:lpstr>
      <vt:lpstr>PoC: Iteration </vt:lpstr>
      <vt:lpstr>Responsible AI (Transparency &amp; Interpretability)</vt:lpstr>
      <vt:lpstr>Disruptive Technology Risks</vt:lpstr>
      <vt:lpstr>HCAI - Application Design:</vt:lpstr>
      <vt:lpstr>HCAI - Application Design</vt:lpstr>
      <vt:lpstr>HCAI - Application Design:</vt:lpstr>
      <vt:lpstr>HCAI - Application Design:</vt:lpstr>
      <vt:lpstr>HCAI - Application Design:</vt:lpstr>
      <vt:lpstr>HCAI - Application Design: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Heijligers, Bram</dc:creator>
  <cp:lastModifiedBy>Daniel Manohar, Neil Ross (221270)</cp:lastModifiedBy>
  <cp:revision>17</cp:revision>
  <dcterms:created xsi:type="dcterms:W3CDTF">2022-12-20T17:29:36Z</dcterms:created>
  <dcterms:modified xsi:type="dcterms:W3CDTF">2023-06-15T21:34:06Z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0x01010064CD5E63A3821441BBE345F9A9049786</vt:lpwstr>
  </property>
  <property fmtid="{D5CDD505-2E9C-101B-9397-08002B2CF9AE}" pid="3" name="MediaServiceImageTags">
    <vt:lpwstr/>
  </property>
</Properties>
</file>